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5" r:id="rId2"/>
    <p:sldId id="267" r:id="rId3"/>
    <p:sldId id="270" r:id="rId4"/>
    <p:sldId id="268" r:id="rId5"/>
    <p:sldId id="256" r:id="rId6"/>
    <p:sldId id="257" r:id="rId7"/>
    <p:sldId id="260" r:id="rId8"/>
    <p:sldId id="258" r:id="rId9"/>
    <p:sldId id="259" r:id="rId10"/>
    <p:sldId id="261" r:id="rId11"/>
    <p:sldId id="262" r:id="rId12"/>
    <p:sldId id="263" r:id="rId13"/>
    <p:sldId id="264" r:id="rId14"/>
    <p:sldId id="269" r:id="rId15"/>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18BAD"/>
    <a:srgbClr val="FF66CC"/>
    <a:srgbClr val="F1D261"/>
    <a:srgbClr val="F8B3CA"/>
    <a:srgbClr val="FADAE2"/>
    <a:srgbClr val="FFFFFF"/>
    <a:srgbClr val="BEB4D6"/>
    <a:srgbClr val="C1D4E3"/>
    <a:srgbClr val="CCE8D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D7AC3CCA-C797-4891-BE02-D94E43425B78}" styleName="Mittlere Formatvorlag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2" d="100"/>
          <a:sy n="82" d="100"/>
        </p:scale>
        <p:origin x="1234"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de-DE"/>
              <a:t>Mastertitelformat bearbeiten</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en-US" dirty="0"/>
          </a:p>
        </p:txBody>
      </p:sp>
      <p:sp>
        <p:nvSpPr>
          <p:cNvPr id="4" name="Date Placeholder 3"/>
          <p:cNvSpPr>
            <a:spLocks noGrp="1"/>
          </p:cNvSpPr>
          <p:nvPr>
            <p:ph type="dt" sz="half" idx="10"/>
          </p:nvPr>
        </p:nvSpPr>
        <p:spPr/>
        <p:txBody>
          <a:bodyPr/>
          <a:lstStyle/>
          <a:p>
            <a:fld id="{08C1CDE9-05F7-4FF1-9DFA-643234B1229E}" type="datetimeFigureOut">
              <a:rPr lang="de-DE" smtClean="0"/>
              <a:t>26.05.2023</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980CC495-F32A-494A-8A04-48548E30B0CF}" type="slidenum">
              <a:rPr lang="de-DE" smtClean="0"/>
              <a:t>‹Nr.›</a:t>
            </a:fld>
            <a:endParaRPr lang="de-DE"/>
          </a:p>
        </p:txBody>
      </p:sp>
    </p:spTree>
    <p:extLst>
      <p:ext uri="{BB962C8B-B14F-4D97-AF65-F5344CB8AC3E}">
        <p14:creationId xmlns:p14="http://schemas.microsoft.com/office/powerpoint/2010/main" val="5911863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08C1CDE9-05F7-4FF1-9DFA-643234B1229E}" type="datetimeFigureOut">
              <a:rPr lang="de-DE" smtClean="0"/>
              <a:t>26.05.2023</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980CC495-F32A-494A-8A04-48548E30B0CF}" type="slidenum">
              <a:rPr lang="de-DE" smtClean="0"/>
              <a:t>‹Nr.›</a:t>
            </a:fld>
            <a:endParaRPr lang="de-DE"/>
          </a:p>
        </p:txBody>
      </p:sp>
    </p:spTree>
    <p:extLst>
      <p:ext uri="{BB962C8B-B14F-4D97-AF65-F5344CB8AC3E}">
        <p14:creationId xmlns:p14="http://schemas.microsoft.com/office/powerpoint/2010/main" val="26129048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de-DE"/>
              <a:t>Mastertitelformat bearbeiten</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08C1CDE9-05F7-4FF1-9DFA-643234B1229E}" type="datetimeFigureOut">
              <a:rPr lang="de-DE" smtClean="0"/>
              <a:t>26.05.2023</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980CC495-F32A-494A-8A04-48548E30B0CF}" type="slidenum">
              <a:rPr lang="de-DE" smtClean="0"/>
              <a:t>‹Nr.›</a:t>
            </a:fld>
            <a:endParaRPr lang="de-DE"/>
          </a:p>
        </p:txBody>
      </p:sp>
    </p:spTree>
    <p:extLst>
      <p:ext uri="{BB962C8B-B14F-4D97-AF65-F5344CB8AC3E}">
        <p14:creationId xmlns:p14="http://schemas.microsoft.com/office/powerpoint/2010/main" val="24374927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08C1CDE9-05F7-4FF1-9DFA-643234B1229E}" type="datetimeFigureOut">
              <a:rPr lang="de-DE" smtClean="0"/>
              <a:t>26.05.2023</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980CC495-F32A-494A-8A04-48548E30B0CF}" type="slidenum">
              <a:rPr lang="de-DE" smtClean="0"/>
              <a:t>‹Nr.›</a:t>
            </a:fld>
            <a:endParaRPr lang="de-DE"/>
          </a:p>
        </p:txBody>
      </p:sp>
    </p:spTree>
    <p:extLst>
      <p:ext uri="{BB962C8B-B14F-4D97-AF65-F5344CB8AC3E}">
        <p14:creationId xmlns:p14="http://schemas.microsoft.com/office/powerpoint/2010/main" val="4668597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de-DE"/>
              <a:t>Mastertitelformat bearbeiten</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Content Placeholder 3"/>
          <p:cNvSpPr>
            <a:spLocks noGrp="1"/>
          </p:cNvSpPr>
          <p:nvPr>
            <p:ph sz="half" idx="2"/>
          </p:nvPr>
        </p:nvSpPr>
        <p:spPr>
          <a:xfrm>
            <a:off x="682329" y="2505075"/>
            <a:ext cx="4190702"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Content Placeholder 5"/>
          <p:cNvSpPr>
            <a:spLocks noGrp="1"/>
          </p:cNvSpPr>
          <p:nvPr>
            <p:ph sz="quarter" idx="4"/>
          </p:nvPr>
        </p:nvSpPr>
        <p:spPr>
          <a:xfrm>
            <a:off x="5014913" y="2505075"/>
            <a:ext cx="4211340"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08C1CDE9-05F7-4FF1-9DFA-643234B1229E}" type="datetimeFigureOut">
              <a:rPr lang="de-DE" smtClean="0"/>
              <a:t>26.05.2023</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980CC495-F32A-494A-8A04-48548E30B0CF}" type="slidenum">
              <a:rPr lang="de-DE" smtClean="0"/>
              <a:t>‹Nr.›</a:t>
            </a:fld>
            <a:endParaRPr lang="de-DE"/>
          </a:p>
        </p:txBody>
      </p:sp>
    </p:spTree>
    <p:extLst>
      <p:ext uri="{BB962C8B-B14F-4D97-AF65-F5344CB8AC3E}">
        <p14:creationId xmlns:p14="http://schemas.microsoft.com/office/powerpoint/2010/main" val="32134921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Date Placeholder 2"/>
          <p:cNvSpPr>
            <a:spLocks noGrp="1"/>
          </p:cNvSpPr>
          <p:nvPr>
            <p:ph type="dt" sz="half" idx="10"/>
          </p:nvPr>
        </p:nvSpPr>
        <p:spPr/>
        <p:txBody>
          <a:bodyPr/>
          <a:lstStyle/>
          <a:p>
            <a:fld id="{08C1CDE9-05F7-4FF1-9DFA-643234B1229E}" type="datetimeFigureOut">
              <a:rPr lang="de-DE" smtClean="0"/>
              <a:t>26.05.2023</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980CC495-F32A-494A-8A04-48548E30B0CF}" type="slidenum">
              <a:rPr lang="de-DE" smtClean="0"/>
              <a:t>‹Nr.›</a:t>
            </a:fld>
            <a:endParaRPr lang="de-DE"/>
          </a:p>
        </p:txBody>
      </p:sp>
    </p:spTree>
    <p:extLst>
      <p:ext uri="{BB962C8B-B14F-4D97-AF65-F5344CB8AC3E}">
        <p14:creationId xmlns:p14="http://schemas.microsoft.com/office/powerpoint/2010/main" val="7207636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C1CDE9-05F7-4FF1-9DFA-643234B1229E}" type="datetimeFigureOut">
              <a:rPr lang="de-DE" smtClean="0"/>
              <a:t>26.05.2023</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980CC495-F32A-494A-8A04-48548E30B0CF}" type="slidenum">
              <a:rPr lang="de-DE" smtClean="0"/>
              <a:t>‹Nr.›</a:t>
            </a:fld>
            <a:endParaRPr lang="de-DE"/>
          </a:p>
        </p:txBody>
      </p:sp>
    </p:spTree>
    <p:extLst>
      <p:ext uri="{BB962C8B-B14F-4D97-AF65-F5344CB8AC3E}">
        <p14:creationId xmlns:p14="http://schemas.microsoft.com/office/powerpoint/2010/main" val="25546827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de-DE"/>
              <a:t>Mastertitelformat bearbeiten</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08C1CDE9-05F7-4FF1-9DFA-643234B1229E}" type="datetimeFigureOut">
              <a:rPr lang="de-DE" smtClean="0"/>
              <a:t>26.05.2023</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980CC495-F32A-494A-8A04-48548E30B0CF}" type="slidenum">
              <a:rPr lang="de-DE" smtClean="0"/>
              <a:t>‹Nr.›</a:t>
            </a:fld>
            <a:endParaRPr lang="de-DE"/>
          </a:p>
        </p:txBody>
      </p:sp>
    </p:spTree>
    <p:extLst>
      <p:ext uri="{BB962C8B-B14F-4D97-AF65-F5344CB8AC3E}">
        <p14:creationId xmlns:p14="http://schemas.microsoft.com/office/powerpoint/2010/main" val="18043905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de-DE"/>
              <a:t>Mastertitelformat bearbeiten</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08C1CDE9-05F7-4FF1-9DFA-643234B1229E}" type="datetimeFigureOut">
              <a:rPr lang="de-DE" smtClean="0"/>
              <a:t>26.05.2023</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980CC495-F32A-494A-8A04-48548E30B0CF}" type="slidenum">
              <a:rPr lang="de-DE" smtClean="0"/>
              <a:t>‹Nr.›</a:t>
            </a:fld>
            <a:endParaRPr lang="de-DE"/>
          </a:p>
        </p:txBody>
      </p:sp>
    </p:spTree>
    <p:extLst>
      <p:ext uri="{BB962C8B-B14F-4D97-AF65-F5344CB8AC3E}">
        <p14:creationId xmlns:p14="http://schemas.microsoft.com/office/powerpoint/2010/main" val="17280006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Vertical Text Placehold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08C1CDE9-05F7-4FF1-9DFA-643234B1229E}" type="datetimeFigureOut">
              <a:rPr lang="de-DE" smtClean="0"/>
              <a:t>26.05.2023</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980CC495-F32A-494A-8A04-48548E30B0CF}" type="slidenum">
              <a:rPr lang="de-DE" smtClean="0"/>
              <a:t>‹Nr.›</a:t>
            </a:fld>
            <a:endParaRPr lang="de-DE"/>
          </a:p>
        </p:txBody>
      </p:sp>
    </p:spTree>
    <p:extLst>
      <p:ext uri="{BB962C8B-B14F-4D97-AF65-F5344CB8AC3E}">
        <p14:creationId xmlns:p14="http://schemas.microsoft.com/office/powerpoint/2010/main" val="12474164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de-DE"/>
              <a:t>Mastertitelformat bearbeiten</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08C1CDE9-05F7-4FF1-9DFA-643234B1229E}" type="datetimeFigureOut">
              <a:rPr lang="de-DE" smtClean="0"/>
              <a:t>26.05.2023</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980CC495-F32A-494A-8A04-48548E30B0CF}" type="slidenum">
              <a:rPr lang="de-DE" smtClean="0"/>
              <a:t>‹Nr.›</a:t>
            </a:fld>
            <a:endParaRPr lang="de-DE"/>
          </a:p>
        </p:txBody>
      </p:sp>
    </p:spTree>
    <p:extLst>
      <p:ext uri="{BB962C8B-B14F-4D97-AF65-F5344CB8AC3E}">
        <p14:creationId xmlns:p14="http://schemas.microsoft.com/office/powerpoint/2010/main" val="24043290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de-DE"/>
              <a:t>Mastertitelformat bearbeiten</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C1CDE9-05F7-4FF1-9DFA-643234B1229E}" type="datetimeFigureOut">
              <a:rPr lang="de-DE" smtClean="0"/>
              <a:t>26.05.2023</a:t>
            </a:fld>
            <a:endParaRPr lang="de-DE"/>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0CC495-F32A-494A-8A04-48548E30B0CF}" type="slidenum">
              <a:rPr lang="de-DE" smtClean="0"/>
              <a:t>‹Nr.›</a:t>
            </a:fld>
            <a:endParaRPr lang="de-DE"/>
          </a:p>
        </p:txBody>
      </p:sp>
    </p:spTree>
    <p:extLst>
      <p:ext uri="{BB962C8B-B14F-4D97-AF65-F5344CB8AC3E}">
        <p14:creationId xmlns:p14="http://schemas.microsoft.com/office/powerpoint/2010/main" val="316477058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hyperlink" Target="https://www.teacherspayteachers.com/Product/World-War-2-Unit-Reading-Passages-Worksheets-Women-Spies-etc--9493844" TargetMode="External"/><Relationship Id="rId3" Type="http://schemas.openxmlformats.org/officeDocument/2006/relationships/hyperlink" Target="https://www.teacherspayteachers.com/Product/World-War-2-Unit-BUNDLE-Interactive-Notebook-PowerPoint-Reading-Test-9494031" TargetMode="External"/><Relationship Id="rId7" Type="http://schemas.openxmlformats.org/officeDocument/2006/relationships/image" Target="../media/image7.jpe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hyperlink" Target="https://www.teacherspayteachers.com/Product/World-War-2-Unit-Interactive-PowerPoint-NO-PREP-WW2-World-War-II--9493851" TargetMode="External"/><Relationship Id="rId11" Type="http://schemas.openxmlformats.org/officeDocument/2006/relationships/image" Target="../media/image9.jpg"/><Relationship Id="rId5" Type="http://schemas.openxmlformats.org/officeDocument/2006/relationships/image" Target="../media/image6.jpg"/><Relationship Id="rId10" Type="http://schemas.openxmlformats.org/officeDocument/2006/relationships/hyperlink" Target="https://www.teacherspayteachers.com/Product/World-War-2-Unit-Test-Quiz-Assessment-Exam-Worksheets-World-War-II--9493850" TargetMode="External"/><Relationship Id="rId4" Type="http://schemas.openxmlformats.org/officeDocument/2006/relationships/hyperlink" Target="https://www.teacherspayteachers.com/Product/World-War-2-Unit-Interactive-Notebook-NO-PREP-ready-to-use-World-War-II-9493514" TargetMode="External"/><Relationship Id="rId9" Type="http://schemas.openxmlformats.org/officeDocument/2006/relationships/image" Target="../media/image8.jpg"/></Relationships>
</file>

<file path=ppt/slides/_rels/slide5.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hyperlink" Target="https://www.teacherspayteachers.com/Product/World-War-2-Unit-Interactive-Notebook-NO-PREP-ready-to-use-World-War-II-9493514" TargetMode="External"/><Relationship Id="rId7" Type="http://schemas.openxmlformats.org/officeDocument/2006/relationships/image" Target="../media/image11.JPG"/><Relationship Id="rId2" Type="http://schemas.openxmlformats.org/officeDocument/2006/relationships/hyperlink" Target="https://www.teacherspayteachers.com/Product/World-War-2-Unit-Interactive-PowerPoint-NO-PREP-WW2-World-War-II--9493851" TargetMode="Externa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7.jpeg"/><Relationship Id="rId4" Type="http://schemas.openxmlformats.org/officeDocument/2006/relationships/image" Target="../media/image6.jpg"/><Relationship Id="rId9" Type="http://schemas.openxmlformats.org/officeDocument/2006/relationships/image" Target="../media/image13.jpeg"/></Relationships>
</file>

<file path=ppt/slides/_rels/slide6.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hyperlink" Target="https://www.teacherspayteachers.com/Product/World-War-2-Unit-Interactive-Notebook-NO-PREP-ready-to-use-World-War-II-9493514" TargetMode="External"/><Relationship Id="rId7" Type="http://schemas.openxmlformats.org/officeDocument/2006/relationships/image" Target="../media/image8.jpg"/><Relationship Id="rId2" Type="http://schemas.openxmlformats.org/officeDocument/2006/relationships/hyperlink" Target="https://www.teacherspayteachers.com/Product/World-War-2-Unit-Interactive-PowerPoint-NO-PREP-WW2-World-War-II--9493851" TargetMode="Externa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7.jpeg"/><Relationship Id="rId10" Type="http://schemas.openxmlformats.org/officeDocument/2006/relationships/image" Target="../media/image16.jpeg"/><Relationship Id="rId4" Type="http://schemas.openxmlformats.org/officeDocument/2006/relationships/hyperlink" Target="https://www.teacherspayteachers.com/Product/World-War-2-Unit-Reading-Passages-Worksheets-Women-Spies-etc--9493844" TargetMode="External"/><Relationship Id="rId9" Type="http://schemas.openxmlformats.org/officeDocument/2006/relationships/image" Target="../media/image15.JPG"/></Relationships>
</file>

<file path=ppt/slides/_rels/slide7.xml.rels><?xml version="1.0" encoding="UTF-8" standalone="yes"?>
<Relationships xmlns="http://schemas.openxmlformats.org/package/2006/relationships"><Relationship Id="rId3" Type="http://schemas.openxmlformats.org/officeDocument/2006/relationships/hyperlink" Target="https://www.teacherspayteachers.com/Product/World-War-2-Unit-Interactive-Notebook-NO-PREP-ready-to-use-World-War-II-9493514" TargetMode="External"/><Relationship Id="rId7" Type="http://schemas.openxmlformats.org/officeDocument/2006/relationships/image" Target="../media/image18.jpeg"/><Relationship Id="rId2" Type="http://schemas.openxmlformats.org/officeDocument/2006/relationships/hyperlink" Target="https://www.teacherspayteachers.com/Product/World-War-2-Unit-Interactive-PowerPoint-NO-PREP-WW2-World-War-II--9493851" TargetMode="External"/><Relationship Id="rId1" Type="http://schemas.openxmlformats.org/officeDocument/2006/relationships/slideLayout" Target="../slideLayouts/slideLayout1.xml"/><Relationship Id="rId6" Type="http://schemas.openxmlformats.org/officeDocument/2006/relationships/image" Target="../media/image17.JPG"/><Relationship Id="rId5" Type="http://schemas.openxmlformats.org/officeDocument/2006/relationships/image" Target="../media/image10.jpeg"/><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hyperlink" Target="https://www.teacherspayteachers.com/Product/World-War-2-Unit-Interactive-Notebook-NO-PREP-ready-to-use-World-War-II-9493514" TargetMode="External"/><Relationship Id="rId7" Type="http://schemas.openxmlformats.org/officeDocument/2006/relationships/image" Target="../media/image20.jpeg"/><Relationship Id="rId2" Type="http://schemas.openxmlformats.org/officeDocument/2006/relationships/hyperlink" Target="https://www.teacherspayteachers.com/Product/World-War-2-Unit-Interactive-PowerPoint-NO-PREP-WW2-World-War-II--9493851" TargetMode="External"/><Relationship Id="rId1" Type="http://schemas.openxmlformats.org/officeDocument/2006/relationships/slideLayout" Target="../slideLayouts/slideLayout1.xml"/><Relationship Id="rId6" Type="http://schemas.openxmlformats.org/officeDocument/2006/relationships/image" Target="../media/image19.JPG"/><Relationship Id="rId5" Type="http://schemas.openxmlformats.org/officeDocument/2006/relationships/image" Target="../media/image10.jpeg"/><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hyperlink" Target="https://www.teacherspayteachers.com/Product/World-War-2-Unit-Interactive-Notebook-NO-PREP-ready-to-use-World-War-II-9493514" TargetMode="External"/><Relationship Id="rId7" Type="http://schemas.openxmlformats.org/officeDocument/2006/relationships/image" Target="../media/image22.jpeg"/><Relationship Id="rId2" Type="http://schemas.openxmlformats.org/officeDocument/2006/relationships/hyperlink" Target="https://www.teacherspayteachers.com/Product/World-War-2-Unit-Interactive-PowerPoint-NO-PREP-WW2-World-War-II--9493851" TargetMode="External"/><Relationship Id="rId1" Type="http://schemas.openxmlformats.org/officeDocument/2006/relationships/slideLayout" Target="../slideLayouts/slideLayout1.xml"/><Relationship Id="rId6" Type="http://schemas.openxmlformats.org/officeDocument/2006/relationships/image" Target="../media/image21.JPG"/><Relationship Id="rId5" Type="http://schemas.openxmlformats.org/officeDocument/2006/relationships/image" Target="../media/image10.jpeg"/><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hyperlink" Target="https://www.teacherspayteachers.com/Product/World-War-2-Unit-Interactive-Notebook-NO-PREP-ready-to-use-World-War-II-9493514" TargetMode="External"/><Relationship Id="rId7" Type="http://schemas.openxmlformats.org/officeDocument/2006/relationships/image" Target="../media/image23.jpeg"/><Relationship Id="rId2" Type="http://schemas.openxmlformats.org/officeDocument/2006/relationships/hyperlink" Target="https://www.teacherspayteachers.com/Product/World-War-2-Unit-Interactive-PowerPoint-NO-PREP-WW2-World-War-II--9493851" TargetMode="Externa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7.jpeg"/><Relationship Id="rId10" Type="http://schemas.openxmlformats.org/officeDocument/2006/relationships/image" Target="../media/image26.jpeg"/><Relationship Id="rId4" Type="http://schemas.openxmlformats.org/officeDocument/2006/relationships/hyperlink" Target="https://www.teacherspayteachers.com/Product/World-War-2-Unit-Reading-Passages-Worksheets-Women-Spies-etc--9493844" TargetMode="External"/><Relationship Id="rId9" Type="http://schemas.openxmlformats.org/officeDocument/2006/relationships/image" Target="../media/image25.JPG"/></Relationships>
</file>

<file path=ppt/slides/_rels/slide11.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hyperlink" Target="https://www.teacherspayteachers.com/Product/World-War-2-Unit-Interactive-Notebook-NO-PREP-ready-to-use-World-War-II-9493514" TargetMode="External"/><Relationship Id="rId7" Type="http://schemas.openxmlformats.org/officeDocument/2006/relationships/image" Target="../media/image24.jpeg"/><Relationship Id="rId2" Type="http://schemas.openxmlformats.org/officeDocument/2006/relationships/hyperlink" Target="https://www.teacherspayteachers.com/Product/World-War-2-Unit-Interactive-PowerPoint-NO-PREP-WW2-World-War-II--9493851" TargetMode="External"/><Relationship Id="rId1" Type="http://schemas.openxmlformats.org/officeDocument/2006/relationships/slideLayout" Target="../slideLayouts/slideLayout1.xml"/><Relationship Id="rId6" Type="http://schemas.openxmlformats.org/officeDocument/2006/relationships/image" Target="../media/image6.jpg"/><Relationship Id="rId11" Type="http://schemas.openxmlformats.org/officeDocument/2006/relationships/image" Target="../media/image30.jpeg"/><Relationship Id="rId5" Type="http://schemas.openxmlformats.org/officeDocument/2006/relationships/image" Target="../media/image7.jpeg"/><Relationship Id="rId10" Type="http://schemas.openxmlformats.org/officeDocument/2006/relationships/image" Target="../media/image29.JPG"/><Relationship Id="rId4" Type="http://schemas.openxmlformats.org/officeDocument/2006/relationships/hyperlink" Target="https://www.teacherspayteachers.com/Product/World-War-2-Unit-Reading-Passages-Worksheets-Women-Spies-etc--9493844" TargetMode="External"/><Relationship Id="rId9" Type="http://schemas.openxmlformats.org/officeDocument/2006/relationships/image" Target="../media/image28.JPG"/></Relationships>
</file>

<file path=ppt/slides/_rels/slide12.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hyperlink" Target="https://www.teacherspayteachers.com/Product/World-War-2-Unit-Interactive-Notebook-NO-PREP-ready-to-use-World-War-II-9493514" TargetMode="External"/><Relationship Id="rId7" Type="http://schemas.openxmlformats.org/officeDocument/2006/relationships/image" Target="../media/image24.jpeg"/><Relationship Id="rId2" Type="http://schemas.openxmlformats.org/officeDocument/2006/relationships/hyperlink" Target="https://www.teacherspayteachers.com/Product/World-War-2-Unit-Interactive-PowerPoint-NO-PREP-WW2-World-War-II--9493851" TargetMode="Externa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7.jpeg"/><Relationship Id="rId10" Type="http://schemas.openxmlformats.org/officeDocument/2006/relationships/image" Target="../media/image33.jpeg"/><Relationship Id="rId4" Type="http://schemas.openxmlformats.org/officeDocument/2006/relationships/hyperlink" Target="https://www.teacherspayteachers.com/Product/World-War-2-Unit-Reading-Passages-Worksheets-Women-Spies-etc--9493844" TargetMode="External"/><Relationship Id="rId9" Type="http://schemas.openxmlformats.org/officeDocument/2006/relationships/image" Target="../media/image32.JPG"/></Relationships>
</file>

<file path=ppt/slides/_rels/slide13.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hyperlink" Target="https://www.teacherspayteachers.com/Product/World-War-2-Unit-Interactive-Notebook-NO-PREP-ready-to-use-World-War-II-9493514" TargetMode="External"/><Relationship Id="rId7" Type="http://schemas.openxmlformats.org/officeDocument/2006/relationships/image" Target="../media/image10.jpeg"/><Relationship Id="rId12" Type="http://schemas.openxmlformats.org/officeDocument/2006/relationships/image" Target="../media/image9.jpg"/><Relationship Id="rId2" Type="http://schemas.openxmlformats.org/officeDocument/2006/relationships/hyperlink" Target="https://www.teacherspayteachers.com/Product/World-War-2-Unit-Interactive-PowerPoint-NO-PREP-WW2-World-War-II--9493851" TargetMode="External"/><Relationship Id="rId1" Type="http://schemas.openxmlformats.org/officeDocument/2006/relationships/slideLayout" Target="../slideLayouts/slideLayout1.xml"/><Relationship Id="rId6" Type="http://schemas.openxmlformats.org/officeDocument/2006/relationships/image" Target="../media/image7.jpeg"/><Relationship Id="rId11" Type="http://schemas.openxmlformats.org/officeDocument/2006/relationships/image" Target="../media/image36.jpeg"/><Relationship Id="rId5" Type="http://schemas.openxmlformats.org/officeDocument/2006/relationships/hyperlink" Target="https://www.teacherspayteachers.com/Product/World-War-2-Unit-Test-Quiz-Assessment-Exam-Worksheets-World-War-II--9493850" TargetMode="External"/><Relationship Id="rId10" Type="http://schemas.openxmlformats.org/officeDocument/2006/relationships/image" Target="../media/image35.JPG"/><Relationship Id="rId4" Type="http://schemas.openxmlformats.org/officeDocument/2006/relationships/hyperlink" Target="https://www.teacherspayteachers.com/Product/World-War-2-Unit-Reading-Passages-Worksheets-Women-Spies-etc--9493844" TargetMode="External"/><Relationship Id="rId9" Type="http://schemas.openxmlformats.org/officeDocument/2006/relationships/image" Target="../media/image34.jpeg"/></Relationships>
</file>

<file path=ppt/slides/_rels/slide14.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7.png"/><Relationship Id="rId7" Type="http://schemas.openxmlformats.org/officeDocument/2006/relationships/hyperlink" Target="https://www.teacherspayteachers.com/Sellers-Im-Following/Add/Teachermanuella" TargetMode="External"/><Relationship Id="rId2" Type="http://schemas.openxmlformats.org/officeDocument/2006/relationships/image" Target="../media/image1.JPG"/><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38.png"/><Relationship Id="rId4" Type="http://schemas.microsoft.com/office/2007/relationships/hdphoto" Target="../media/hdphoto1.wdp"/><Relationship Id="rId9" Type="http://schemas.openxmlformats.org/officeDocument/2006/relationships/image" Target="../media/image40.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8B1E0A60-D9F4-4628-CCC0-118D293EBEA5}"/>
              </a:ext>
            </a:extLst>
          </p:cNvPr>
          <p:cNvSpPr/>
          <p:nvPr/>
        </p:nvSpPr>
        <p:spPr>
          <a:xfrm>
            <a:off x="0" y="1"/>
            <a:ext cx="9906000" cy="237743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9" name="TextBox 2">
            <a:extLst>
              <a:ext uri="{FF2B5EF4-FFF2-40B4-BE49-F238E27FC236}">
                <a16:creationId xmlns:a16="http://schemas.microsoft.com/office/drawing/2014/main" id="{B2C2C3E1-181D-2B0F-1F19-29DA0F3F4A68}"/>
              </a:ext>
            </a:extLst>
          </p:cNvPr>
          <p:cNvSpPr txBox="1"/>
          <p:nvPr/>
        </p:nvSpPr>
        <p:spPr>
          <a:xfrm>
            <a:off x="-30480" y="-31670"/>
            <a:ext cx="9936480" cy="1400383"/>
          </a:xfrm>
          <a:prstGeom prst="rect">
            <a:avLst/>
          </a:prstGeom>
          <a:noFill/>
        </p:spPr>
        <p:txBody>
          <a:bodyPr wrap="square" tIns="0" rtlCol="0" anchor="ctr">
            <a:spAutoFit/>
          </a:bodyPr>
          <a:lstStyle/>
          <a:p>
            <a:pPr algn="ctr"/>
            <a:r>
              <a:rPr lang="de-DE" sz="8800" b="1" dirty="0">
                <a:solidFill>
                  <a:srgbClr val="D3523D"/>
                </a:solidFill>
                <a:latin typeface="KG Second Chances Solid" panose="02000000000000000000" pitchFamily="2" charset="0"/>
              </a:rPr>
              <a:t>WORLD WAR II</a:t>
            </a:r>
          </a:p>
        </p:txBody>
      </p:sp>
      <p:sp>
        <p:nvSpPr>
          <p:cNvPr id="11" name="TextBox 2">
            <a:extLst>
              <a:ext uri="{FF2B5EF4-FFF2-40B4-BE49-F238E27FC236}">
                <a16:creationId xmlns:a16="http://schemas.microsoft.com/office/drawing/2014/main" id="{E31C6846-BD01-F5C6-A379-22C618617BA6}"/>
              </a:ext>
            </a:extLst>
          </p:cNvPr>
          <p:cNvSpPr txBox="1"/>
          <p:nvPr/>
        </p:nvSpPr>
        <p:spPr>
          <a:xfrm>
            <a:off x="-30480" y="1091716"/>
            <a:ext cx="9936480" cy="1400383"/>
          </a:xfrm>
          <a:prstGeom prst="rect">
            <a:avLst/>
          </a:prstGeom>
          <a:noFill/>
        </p:spPr>
        <p:txBody>
          <a:bodyPr wrap="square" tIns="0" rtlCol="0" anchor="ctr">
            <a:spAutoFit/>
          </a:bodyPr>
          <a:lstStyle/>
          <a:p>
            <a:pPr algn="ctr"/>
            <a:r>
              <a:rPr lang="de-DE" sz="8800" b="1" dirty="0">
                <a:solidFill>
                  <a:schemeClr val="bg1"/>
                </a:solidFill>
                <a:latin typeface="KG Second Chances Solid" panose="02000000000000000000" pitchFamily="2" charset="0"/>
              </a:rPr>
              <a:t>CURRICULUM</a:t>
            </a:r>
          </a:p>
        </p:txBody>
      </p:sp>
      <p:pic>
        <p:nvPicPr>
          <p:cNvPr id="12" name="Picture 29">
            <a:extLst>
              <a:ext uri="{FF2B5EF4-FFF2-40B4-BE49-F238E27FC236}">
                <a16:creationId xmlns:a16="http://schemas.microsoft.com/office/drawing/2014/main" id="{8AC5337B-A282-01C1-108F-3D0F8D5D6DD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1920" y="1091716"/>
            <a:ext cx="1118980" cy="1118980"/>
          </a:xfrm>
          <a:prstGeom prst="rect">
            <a:avLst/>
          </a:prstGeom>
        </p:spPr>
      </p:pic>
      <p:pic>
        <p:nvPicPr>
          <p:cNvPr id="13" name="Picture 29">
            <a:extLst>
              <a:ext uri="{FF2B5EF4-FFF2-40B4-BE49-F238E27FC236}">
                <a16:creationId xmlns:a16="http://schemas.microsoft.com/office/drawing/2014/main" id="{BB4CFA17-8353-4AF5-60B3-F6C92B7ACAA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665100" y="1188720"/>
            <a:ext cx="1118980" cy="1118980"/>
          </a:xfrm>
          <a:prstGeom prst="rect">
            <a:avLst/>
          </a:prstGeom>
        </p:spPr>
      </p:pic>
      <p:sp>
        <p:nvSpPr>
          <p:cNvPr id="14" name="Rectangle 27">
            <a:extLst>
              <a:ext uri="{FF2B5EF4-FFF2-40B4-BE49-F238E27FC236}">
                <a16:creationId xmlns:a16="http://schemas.microsoft.com/office/drawing/2014/main" id="{1E31087C-1648-AA5E-3BE8-0F9A6C00FED5}"/>
              </a:ext>
            </a:extLst>
          </p:cNvPr>
          <p:cNvSpPr/>
          <p:nvPr/>
        </p:nvSpPr>
        <p:spPr>
          <a:xfrm>
            <a:off x="45720" y="45720"/>
            <a:ext cx="9828000" cy="6768000"/>
          </a:xfrm>
          <a:prstGeom prst="rect">
            <a:avLst/>
          </a:prstGeom>
          <a:noFill/>
          <a:ln w="101600">
            <a:solidFill>
              <a:srgbClr val="3267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5" name="TextBox 2">
            <a:extLst>
              <a:ext uri="{FF2B5EF4-FFF2-40B4-BE49-F238E27FC236}">
                <a16:creationId xmlns:a16="http://schemas.microsoft.com/office/drawing/2014/main" id="{A76226AC-2138-8CA1-5993-6F150F15639C}"/>
              </a:ext>
            </a:extLst>
          </p:cNvPr>
          <p:cNvSpPr txBox="1"/>
          <p:nvPr/>
        </p:nvSpPr>
        <p:spPr>
          <a:xfrm>
            <a:off x="45720" y="5750004"/>
            <a:ext cx="9738360" cy="1061829"/>
          </a:xfrm>
          <a:prstGeom prst="rect">
            <a:avLst/>
          </a:prstGeom>
          <a:solidFill>
            <a:schemeClr val="tx1">
              <a:alpha val="58000"/>
            </a:schemeClr>
          </a:solidFill>
        </p:spPr>
        <p:txBody>
          <a:bodyPr wrap="square" tIns="0" rtlCol="0" anchor="ctr">
            <a:spAutoFit/>
          </a:bodyPr>
          <a:lstStyle/>
          <a:p>
            <a:r>
              <a:rPr lang="de-DE" sz="6600" dirty="0">
                <a:solidFill>
                  <a:srgbClr val="F1D261"/>
                </a:solidFill>
                <a:latin typeface="KG Second Chances Solid" panose="02000000000000000000" pitchFamily="2" charset="0"/>
              </a:rPr>
              <a:t>+ EDITABLE VERSION</a:t>
            </a:r>
          </a:p>
        </p:txBody>
      </p:sp>
      <p:pic>
        <p:nvPicPr>
          <p:cNvPr id="16" name="Grafik 15" descr="Ein Bild, das Kreis, Farbigkeit, Grafiken, Kreativität enthält.&#10;&#10;Automatisch generierte Beschreibung">
            <a:extLst>
              <a:ext uri="{FF2B5EF4-FFF2-40B4-BE49-F238E27FC236}">
                <a16:creationId xmlns:a16="http://schemas.microsoft.com/office/drawing/2014/main" id="{29A27835-B5A6-A6FD-3F32-CFAF6581A40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49640" y="5625598"/>
            <a:ext cx="1310640" cy="1310640"/>
          </a:xfrm>
          <a:prstGeom prst="rect">
            <a:avLst/>
          </a:prstGeom>
        </p:spPr>
      </p:pic>
    </p:spTree>
    <p:extLst>
      <p:ext uri="{BB962C8B-B14F-4D97-AF65-F5344CB8AC3E}">
        <p14:creationId xmlns:p14="http://schemas.microsoft.com/office/powerpoint/2010/main" val="20596687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7" name="Gruppieren 6">
            <a:extLst>
              <a:ext uri="{FF2B5EF4-FFF2-40B4-BE49-F238E27FC236}">
                <a16:creationId xmlns:a16="http://schemas.microsoft.com/office/drawing/2014/main" id="{7E805946-54A5-0050-3DD7-62E4AEA529AF}"/>
              </a:ext>
            </a:extLst>
          </p:cNvPr>
          <p:cNvGrpSpPr/>
          <p:nvPr/>
        </p:nvGrpSpPr>
        <p:grpSpPr>
          <a:xfrm>
            <a:off x="228600" y="207084"/>
            <a:ext cx="9509760" cy="6483275"/>
            <a:chOff x="228600" y="207084"/>
            <a:chExt cx="9509760" cy="6483275"/>
          </a:xfrm>
        </p:grpSpPr>
        <p:sp>
          <p:nvSpPr>
            <p:cNvPr id="3" name="Rectangle: Rounded Corners 1">
              <a:extLst>
                <a:ext uri="{FF2B5EF4-FFF2-40B4-BE49-F238E27FC236}">
                  <a16:creationId xmlns:a16="http://schemas.microsoft.com/office/drawing/2014/main" id="{4081AA73-0E93-EE80-E72C-82AD7FF50826}"/>
                </a:ext>
              </a:extLst>
            </p:cNvPr>
            <p:cNvSpPr/>
            <p:nvPr/>
          </p:nvSpPr>
          <p:spPr>
            <a:xfrm>
              <a:off x="228600" y="207084"/>
              <a:ext cx="9509760" cy="6483275"/>
            </a:xfrm>
            <a:custGeom>
              <a:avLst/>
              <a:gdLst>
                <a:gd name="connsiteX0" fmla="*/ 0 w 9509760"/>
                <a:gd name="connsiteY0" fmla="*/ 275799 h 6483275"/>
                <a:gd name="connsiteX1" fmla="*/ 275799 w 9509760"/>
                <a:gd name="connsiteY1" fmla="*/ 0 h 6483275"/>
                <a:gd name="connsiteX2" fmla="*/ 696144 w 9509760"/>
                <a:gd name="connsiteY2" fmla="*/ 0 h 6483275"/>
                <a:gd name="connsiteX3" fmla="*/ 1295651 w 9509760"/>
                <a:gd name="connsiteY3" fmla="*/ 0 h 6483275"/>
                <a:gd name="connsiteX4" fmla="*/ 1984741 w 9509760"/>
                <a:gd name="connsiteY4" fmla="*/ 0 h 6483275"/>
                <a:gd name="connsiteX5" fmla="*/ 2405085 w 9509760"/>
                <a:gd name="connsiteY5" fmla="*/ 0 h 6483275"/>
                <a:gd name="connsiteX6" fmla="*/ 2915011 w 9509760"/>
                <a:gd name="connsiteY6" fmla="*/ 0 h 6483275"/>
                <a:gd name="connsiteX7" fmla="*/ 3693682 w 9509760"/>
                <a:gd name="connsiteY7" fmla="*/ 0 h 6483275"/>
                <a:gd name="connsiteX8" fmla="*/ 4203608 w 9509760"/>
                <a:gd name="connsiteY8" fmla="*/ 0 h 6483275"/>
                <a:gd name="connsiteX9" fmla="*/ 4623953 w 9509760"/>
                <a:gd name="connsiteY9" fmla="*/ 0 h 6483275"/>
                <a:gd name="connsiteX10" fmla="*/ 5402624 w 9509760"/>
                <a:gd name="connsiteY10" fmla="*/ 0 h 6483275"/>
                <a:gd name="connsiteX11" fmla="*/ 6181295 w 9509760"/>
                <a:gd name="connsiteY11" fmla="*/ 0 h 6483275"/>
                <a:gd name="connsiteX12" fmla="*/ 6959966 w 9509760"/>
                <a:gd name="connsiteY12" fmla="*/ 0 h 6483275"/>
                <a:gd name="connsiteX13" fmla="*/ 7828219 w 9509760"/>
                <a:gd name="connsiteY13" fmla="*/ 0 h 6483275"/>
                <a:gd name="connsiteX14" fmla="*/ 8517308 w 9509760"/>
                <a:gd name="connsiteY14" fmla="*/ 0 h 6483275"/>
                <a:gd name="connsiteX15" fmla="*/ 9233961 w 9509760"/>
                <a:gd name="connsiteY15" fmla="*/ 0 h 6483275"/>
                <a:gd name="connsiteX16" fmla="*/ 9509760 w 9509760"/>
                <a:gd name="connsiteY16" fmla="*/ 275799 h 6483275"/>
                <a:gd name="connsiteX17" fmla="*/ 9509760 w 9509760"/>
                <a:gd name="connsiteY17" fmla="*/ 1053508 h 6483275"/>
                <a:gd name="connsiteX18" fmla="*/ 9509760 w 9509760"/>
                <a:gd name="connsiteY18" fmla="*/ 1534633 h 6483275"/>
                <a:gd name="connsiteX19" fmla="*/ 9509760 w 9509760"/>
                <a:gd name="connsiteY19" fmla="*/ 2015758 h 6483275"/>
                <a:gd name="connsiteX20" fmla="*/ 9509760 w 9509760"/>
                <a:gd name="connsiteY20" fmla="*/ 2615516 h 6483275"/>
                <a:gd name="connsiteX21" fmla="*/ 9509760 w 9509760"/>
                <a:gd name="connsiteY21" fmla="*/ 3274591 h 6483275"/>
                <a:gd name="connsiteX22" fmla="*/ 9509760 w 9509760"/>
                <a:gd name="connsiteY22" fmla="*/ 3933666 h 6483275"/>
                <a:gd name="connsiteX23" fmla="*/ 9509760 w 9509760"/>
                <a:gd name="connsiteY23" fmla="*/ 4414791 h 6483275"/>
                <a:gd name="connsiteX24" fmla="*/ 9509760 w 9509760"/>
                <a:gd name="connsiteY24" fmla="*/ 5014550 h 6483275"/>
                <a:gd name="connsiteX25" fmla="*/ 9509760 w 9509760"/>
                <a:gd name="connsiteY25" fmla="*/ 5495675 h 6483275"/>
                <a:gd name="connsiteX26" fmla="*/ 9509760 w 9509760"/>
                <a:gd name="connsiteY26" fmla="*/ 6207476 h 6483275"/>
                <a:gd name="connsiteX27" fmla="*/ 9233961 w 9509760"/>
                <a:gd name="connsiteY27" fmla="*/ 6483275 h 6483275"/>
                <a:gd name="connsiteX28" fmla="*/ 8455290 w 9509760"/>
                <a:gd name="connsiteY28" fmla="*/ 6483275 h 6483275"/>
                <a:gd name="connsiteX29" fmla="*/ 7676619 w 9509760"/>
                <a:gd name="connsiteY29" fmla="*/ 6483275 h 6483275"/>
                <a:gd name="connsiteX30" fmla="*/ 7256274 w 9509760"/>
                <a:gd name="connsiteY30" fmla="*/ 6483275 h 6483275"/>
                <a:gd name="connsiteX31" fmla="*/ 6656767 w 9509760"/>
                <a:gd name="connsiteY31" fmla="*/ 6483275 h 6483275"/>
                <a:gd name="connsiteX32" fmla="*/ 6057259 w 9509760"/>
                <a:gd name="connsiteY32" fmla="*/ 6483275 h 6483275"/>
                <a:gd name="connsiteX33" fmla="*/ 5189006 w 9509760"/>
                <a:gd name="connsiteY33" fmla="*/ 6483275 h 6483275"/>
                <a:gd name="connsiteX34" fmla="*/ 4589499 w 9509760"/>
                <a:gd name="connsiteY34" fmla="*/ 6483275 h 6483275"/>
                <a:gd name="connsiteX35" fmla="*/ 4169154 w 9509760"/>
                <a:gd name="connsiteY35" fmla="*/ 6483275 h 6483275"/>
                <a:gd name="connsiteX36" fmla="*/ 3569646 w 9509760"/>
                <a:gd name="connsiteY36" fmla="*/ 6483275 h 6483275"/>
                <a:gd name="connsiteX37" fmla="*/ 3059720 w 9509760"/>
                <a:gd name="connsiteY37" fmla="*/ 6483275 h 6483275"/>
                <a:gd name="connsiteX38" fmla="*/ 2191467 w 9509760"/>
                <a:gd name="connsiteY38" fmla="*/ 6483275 h 6483275"/>
                <a:gd name="connsiteX39" fmla="*/ 1412796 w 9509760"/>
                <a:gd name="connsiteY39" fmla="*/ 6483275 h 6483275"/>
                <a:gd name="connsiteX40" fmla="*/ 275799 w 9509760"/>
                <a:gd name="connsiteY40" fmla="*/ 6483275 h 6483275"/>
                <a:gd name="connsiteX41" fmla="*/ 0 w 9509760"/>
                <a:gd name="connsiteY41" fmla="*/ 6207476 h 6483275"/>
                <a:gd name="connsiteX42" fmla="*/ 0 w 9509760"/>
                <a:gd name="connsiteY42" fmla="*/ 5548401 h 6483275"/>
                <a:gd name="connsiteX43" fmla="*/ 0 w 9509760"/>
                <a:gd name="connsiteY43" fmla="*/ 5067276 h 6483275"/>
                <a:gd name="connsiteX44" fmla="*/ 0 w 9509760"/>
                <a:gd name="connsiteY44" fmla="*/ 4289567 h 6483275"/>
                <a:gd name="connsiteX45" fmla="*/ 0 w 9509760"/>
                <a:gd name="connsiteY45" fmla="*/ 3511858 h 6483275"/>
                <a:gd name="connsiteX46" fmla="*/ 0 w 9509760"/>
                <a:gd name="connsiteY46" fmla="*/ 3030733 h 6483275"/>
                <a:gd name="connsiteX47" fmla="*/ 0 w 9509760"/>
                <a:gd name="connsiteY47" fmla="*/ 2490292 h 6483275"/>
                <a:gd name="connsiteX48" fmla="*/ 0 w 9509760"/>
                <a:gd name="connsiteY48" fmla="*/ 1831217 h 6483275"/>
                <a:gd name="connsiteX49" fmla="*/ 0 w 9509760"/>
                <a:gd name="connsiteY49" fmla="*/ 1172141 h 6483275"/>
                <a:gd name="connsiteX50" fmla="*/ 0 w 9509760"/>
                <a:gd name="connsiteY50" fmla="*/ 275799 h 648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9509760" h="6483275" fill="none" extrusionOk="0">
                  <a:moveTo>
                    <a:pt x="0" y="275799"/>
                  </a:moveTo>
                  <a:cubicBezTo>
                    <a:pt x="8699" y="143044"/>
                    <a:pt x="140714" y="-4518"/>
                    <a:pt x="275799" y="0"/>
                  </a:cubicBezTo>
                  <a:cubicBezTo>
                    <a:pt x="384510" y="5938"/>
                    <a:pt x="580473" y="-3160"/>
                    <a:pt x="696144" y="0"/>
                  </a:cubicBezTo>
                  <a:cubicBezTo>
                    <a:pt x="811815" y="3160"/>
                    <a:pt x="1084759" y="15092"/>
                    <a:pt x="1295651" y="0"/>
                  </a:cubicBezTo>
                  <a:cubicBezTo>
                    <a:pt x="1506543" y="-15092"/>
                    <a:pt x="1798597" y="28141"/>
                    <a:pt x="1984741" y="0"/>
                  </a:cubicBezTo>
                  <a:cubicBezTo>
                    <a:pt x="2170885" y="-28141"/>
                    <a:pt x="2251460" y="-12057"/>
                    <a:pt x="2405085" y="0"/>
                  </a:cubicBezTo>
                  <a:cubicBezTo>
                    <a:pt x="2558710" y="12057"/>
                    <a:pt x="2707637" y="12361"/>
                    <a:pt x="2915011" y="0"/>
                  </a:cubicBezTo>
                  <a:cubicBezTo>
                    <a:pt x="3122385" y="-12361"/>
                    <a:pt x="3376137" y="34196"/>
                    <a:pt x="3693682" y="0"/>
                  </a:cubicBezTo>
                  <a:cubicBezTo>
                    <a:pt x="4011227" y="-34196"/>
                    <a:pt x="4049383" y="6679"/>
                    <a:pt x="4203608" y="0"/>
                  </a:cubicBezTo>
                  <a:cubicBezTo>
                    <a:pt x="4357833" y="-6679"/>
                    <a:pt x="4415595" y="2305"/>
                    <a:pt x="4623953" y="0"/>
                  </a:cubicBezTo>
                  <a:cubicBezTo>
                    <a:pt x="4832312" y="-2305"/>
                    <a:pt x="5201122" y="-18187"/>
                    <a:pt x="5402624" y="0"/>
                  </a:cubicBezTo>
                  <a:cubicBezTo>
                    <a:pt x="5604126" y="18187"/>
                    <a:pt x="5921876" y="-2918"/>
                    <a:pt x="6181295" y="0"/>
                  </a:cubicBezTo>
                  <a:cubicBezTo>
                    <a:pt x="6440714" y="2918"/>
                    <a:pt x="6711975" y="37524"/>
                    <a:pt x="6959966" y="0"/>
                  </a:cubicBezTo>
                  <a:cubicBezTo>
                    <a:pt x="7207957" y="-37524"/>
                    <a:pt x="7623119" y="-20230"/>
                    <a:pt x="7828219" y="0"/>
                  </a:cubicBezTo>
                  <a:cubicBezTo>
                    <a:pt x="8033319" y="20230"/>
                    <a:pt x="8276799" y="20432"/>
                    <a:pt x="8517308" y="0"/>
                  </a:cubicBezTo>
                  <a:cubicBezTo>
                    <a:pt x="8757817" y="-20432"/>
                    <a:pt x="9059522" y="-23430"/>
                    <a:pt x="9233961" y="0"/>
                  </a:cubicBezTo>
                  <a:cubicBezTo>
                    <a:pt x="9379449" y="-13078"/>
                    <a:pt x="9489744" y="122770"/>
                    <a:pt x="9509760" y="275799"/>
                  </a:cubicBezTo>
                  <a:cubicBezTo>
                    <a:pt x="9531406" y="565534"/>
                    <a:pt x="9525903" y="881177"/>
                    <a:pt x="9509760" y="1053508"/>
                  </a:cubicBezTo>
                  <a:cubicBezTo>
                    <a:pt x="9493617" y="1225839"/>
                    <a:pt x="9509361" y="1363802"/>
                    <a:pt x="9509760" y="1534633"/>
                  </a:cubicBezTo>
                  <a:cubicBezTo>
                    <a:pt x="9510159" y="1705465"/>
                    <a:pt x="9493038" y="1861189"/>
                    <a:pt x="9509760" y="2015758"/>
                  </a:cubicBezTo>
                  <a:cubicBezTo>
                    <a:pt x="9526482" y="2170328"/>
                    <a:pt x="9488148" y="2423014"/>
                    <a:pt x="9509760" y="2615516"/>
                  </a:cubicBezTo>
                  <a:cubicBezTo>
                    <a:pt x="9531372" y="2808018"/>
                    <a:pt x="9496677" y="3007402"/>
                    <a:pt x="9509760" y="3274591"/>
                  </a:cubicBezTo>
                  <a:cubicBezTo>
                    <a:pt x="9522843" y="3541780"/>
                    <a:pt x="9536139" y="3636757"/>
                    <a:pt x="9509760" y="3933666"/>
                  </a:cubicBezTo>
                  <a:cubicBezTo>
                    <a:pt x="9483381" y="4230576"/>
                    <a:pt x="9493976" y="4207520"/>
                    <a:pt x="9509760" y="4414791"/>
                  </a:cubicBezTo>
                  <a:cubicBezTo>
                    <a:pt x="9525544" y="4622062"/>
                    <a:pt x="9480118" y="4723915"/>
                    <a:pt x="9509760" y="5014550"/>
                  </a:cubicBezTo>
                  <a:cubicBezTo>
                    <a:pt x="9539402" y="5305185"/>
                    <a:pt x="9513906" y="5332165"/>
                    <a:pt x="9509760" y="5495675"/>
                  </a:cubicBezTo>
                  <a:cubicBezTo>
                    <a:pt x="9505614" y="5659185"/>
                    <a:pt x="9485099" y="5992270"/>
                    <a:pt x="9509760" y="6207476"/>
                  </a:cubicBezTo>
                  <a:cubicBezTo>
                    <a:pt x="9522835" y="6355054"/>
                    <a:pt x="9388350" y="6467852"/>
                    <a:pt x="9233961" y="6483275"/>
                  </a:cubicBezTo>
                  <a:cubicBezTo>
                    <a:pt x="8994697" y="6505616"/>
                    <a:pt x="8793693" y="6503177"/>
                    <a:pt x="8455290" y="6483275"/>
                  </a:cubicBezTo>
                  <a:cubicBezTo>
                    <a:pt x="8116887" y="6463373"/>
                    <a:pt x="7834634" y="6513045"/>
                    <a:pt x="7676619" y="6483275"/>
                  </a:cubicBezTo>
                  <a:cubicBezTo>
                    <a:pt x="7518604" y="6453505"/>
                    <a:pt x="7369674" y="6478249"/>
                    <a:pt x="7256274" y="6483275"/>
                  </a:cubicBezTo>
                  <a:cubicBezTo>
                    <a:pt x="7142874" y="6488301"/>
                    <a:pt x="6951260" y="6470399"/>
                    <a:pt x="6656767" y="6483275"/>
                  </a:cubicBezTo>
                  <a:cubicBezTo>
                    <a:pt x="6362274" y="6496151"/>
                    <a:pt x="6283864" y="6464567"/>
                    <a:pt x="6057259" y="6483275"/>
                  </a:cubicBezTo>
                  <a:cubicBezTo>
                    <a:pt x="5830654" y="6501983"/>
                    <a:pt x="5440915" y="6486175"/>
                    <a:pt x="5189006" y="6483275"/>
                  </a:cubicBezTo>
                  <a:cubicBezTo>
                    <a:pt x="4937097" y="6480375"/>
                    <a:pt x="4823635" y="6469545"/>
                    <a:pt x="4589499" y="6483275"/>
                  </a:cubicBezTo>
                  <a:cubicBezTo>
                    <a:pt x="4355363" y="6497005"/>
                    <a:pt x="4337569" y="6486535"/>
                    <a:pt x="4169154" y="6483275"/>
                  </a:cubicBezTo>
                  <a:cubicBezTo>
                    <a:pt x="4000740" y="6480015"/>
                    <a:pt x="3753734" y="6486196"/>
                    <a:pt x="3569646" y="6483275"/>
                  </a:cubicBezTo>
                  <a:cubicBezTo>
                    <a:pt x="3385558" y="6480354"/>
                    <a:pt x="3309525" y="6485917"/>
                    <a:pt x="3059720" y="6483275"/>
                  </a:cubicBezTo>
                  <a:cubicBezTo>
                    <a:pt x="2809915" y="6480633"/>
                    <a:pt x="2392755" y="6476097"/>
                    <a:pt x="2191467" y="6483275"/>
                  </a:cubicBezTo>
                  <a:cubicBezTo>
                    <a:pt x="1990179" y="6490453"/>
                    <a:pt x="1724133" y="6491651"/>
                    <a:pt x="1412796" y="6483275"/>
                  </a:cubicBezTo>
                  <a:cubicBezTo>
                    <a:pt x="1101459" y="6474899"/>
                    <a:pt x="715752" y="6537284"/>
                    <a:pt x="275799" y="6483275"/>
                  </a:cubicBezTo>
                  <a:cubicBezTo>
                    <a:pt x="113647" y="6483289"/>
                    <a:pt x="27245" y="6360747"/>
                    <a:pt x="0" y="6207476"/>
                  </a:cubicBezTo>
                  <a:cubicBezTo>
                    <a:pt x="21470" y="5924936"/>
                    <a:pt x="4794" y="5830464"/>
                    <a:pt x="0" y="5548401"/>
                  </a:cubicBezTo>
                  <a:cubicBezTo>
                    <a:pt x="-4794" y="5266339"/>
                    <a:pt x="10180" y="5167337"/>
                    <a:pt x="0" y="5067276"/>
                  </a:cubicBezTo>
                  <a:cubicBezTo>
                    <a:pt x="-10180" y="4967216"/>
                    <a:pt x="-24339" y="4555967"/>
                    <a:pt x="0" y="4289567"/>
                  </a:cubicBezTo>
                  <a:cubicBezTo>
                    <a:pt x="24339" y="4023167"/>
                    <a:pt x="27810" y="3829224"/>
                    <a:pt x="0" y="3511858"/>
                  </a:cubicBezTo>
                  <a:cubicBezTo>
                    <a:pt x="-27810" y="3194492"/>
                    <a:pt x="-1429" y="3168798"/>
                    <a:pt x="0" y="3030733"/>
                  </a:cubicBezTo>
                  <a:cubicBezTo>
                    <a:pt x="1429" y="2892668"/>
                    <a:pt x="2035" y="2726902"/>
                    <a:pt x="0" y="2490292"/>
                  </a:cubicBezTo>
                  <a:cubicBezTo>
                    <a:pt x="-2035" y="2253682"/>
                    <a:pt x="-2121" y="1978297"/>
                    <a:pt x="0" y="1831217"/>
                  </a:cubicBezTo>
                  <a:cubicBezTo>
                    <a:pt x="2121" y="1684138"/>
                    <a:pt x="-3927" y="1427979"/>
                    <a:pt x="0" y="1172141"/>
                  </a:cubicBezTo>
                  <a:cubicBezTo>
                    <a:pt x="3927" y="916303"/>
                    <a:pt x="16626" y="542253"/>
                    <a:pt x="0" y="275799"/>
                  </a:cubicBezTo>
                  <a:close/>
                </a:path>
                <a:path w="9509760" h="6483275" stroke="0" extrusionOk="0">
                  <a:moveTo>
                    <a:pt x="0" y="275799"/>
                  </a:moveTo>
                  <a:cubicBezTo>
                    <a:pt x="7637" y="122438"/>
                    <a:pt x="138399" y="-875"/>
                    <a:pt x="275799" y="0"/>
                  </a:cubicBezTo>
                  <a:cubicBezTo>
                    <a:pt x="468826" y="12590"/>
                    <a:pt x="569553" y="-23895"/>
                    <a:pt x="785725" y="0"/>
                  </a:cubicBezTo>
                  <a:cubicBezTo>
                    <a:pt x="1001897" y="23895"/>
                    <a:pt x="1100583" y="-78"/>
                    <a:pt x="1206070" y="0"/>
                  </a:cubicBezTo>
                  <a:cubicBezTo>
                    <a:pt x="1311558" y="78"/>
                    <a:pt x="1522186" y="-20827"/>
                    <a:pt x="1805577" y="0"/>
                  </a:cubicBezTo>
                  <a:cubicBezTo>
                    <a:pt x="2088968" y="20827"/>
                    <a:pt x="2047697" y="-14768"/>
                    <a:pt x="2225922" y="0"/>
                  </a:cubicBezTo>
                  <a:cubicBezTo>
                    <a:pt x="2404148" y="14768"/>
                    <a:pt x="2511925" y="-15110"/>
                    <a:pt x="2735848" y="0"/>
                  </a:cubicBezTo>
                  <a:cubicBezTo>
                    <a:pt x="2959771" y="15110"/>
                    <a:pt x="3001161" y="-2027"/>
                    <a:pt x="3156193" y="0"/>
                  </a:cubicBezTo>
                  <a:cubicBezTo>
                    <a:pt x="3311225" y="2027"/>
                    <a:pt x="3487124" y="-680"/>
                    <a:pt x="3666119" y="0"/>
                  </a:cubicBezTo>
                  <a:cubicBezTo>
                    <a:pt x="3845114" y="680"/>
                    <a:pt x="4205206" y="-20259"/>
                    <a:pt x="4355208" y="0"/>
                  </a:cubicBezTo>
                  <a:cubicBezTo>
                    <a:pt x="4505210" y="20259"/>
                    <a:pt x="5023852" y="-7667"/>
                    <a:pt x="5223461" y="0"/>
                  </a:cubicBezTo>
                  <a:cubicBezTo>
                    <a:pt x="5423070" y="7667"/>
                    <a:pt x="5739461" y="-40540"/>
                    <a:pt x="6091713" y="0"/>
                  </a:cubicBezTo>
                  <a:cubicBezTo>
                    <a:pt x="6443965" y="40540"/>
                    <a:pt x="6567270" y="-13362"/>
                    <a:pt x="6959966" y="0"/>
                  </a:cubicBezTo>
                  <a:cubicBezTo>
                    <a:pt x="7352662" y="13362"/>
                    <a:pt x="7426742" y="21877"/>
                    <a:pt x="7559474" y="0"/>
                  </a:cubicBezTo>
                  <a:cubicBezTo>
                    <a:pt x="7692206" y="-21877"/>
                    <a:pt x="7870591" y="6538"/>
                    <a:pt x="8158982" y="0"/>
                  </a:cubicBezTo>
                  <a:cubicBezTo>
                    <a:pt x="8447373" y="-6538"/>
                    <a:pt x="8903542" y="29003"/>
                    <a:pt x="9233961" y="0"/>
                  </a:cubicBezTo>
                  <a:cubicBezTo>
                    <a:pt x="9385707" y="6960"/>
                    <a:pt x="9495813" y="125485"/>
                    <a:pt x="9509760" y="275799"/>
                  </a:cubicBezTo>
                  <a:cubicBezTo>
                    <a:pt x="9526902" y="612801"/>
                    <a:pt x="9521802" y="830932"/>
                    <a:pt x="9509760" y="1053508"/>
                  </a:cubicBezTo>
                  <a:cubicBezTo>
                    <a:pt x="9497718" y="1276084"/>
                    <a:pt x="9478508" y="1448140"/>
                    <a:pt x="9509760" y="1771900"/>
                  </a:cubicBezTo>
                  <a:cubicBezTo>
                    <a:pt x="9541012" y="2095660"/>
                    <a:pt x="9521256" y="2138522"/>
                    <a:pt x="9509760" y="2490292"/>
                  </a:cubicBezTo>
                  <a:cubicBezTo>
                    <a:pt x="9498264" y="2842062"/>
                    <a:pt x="9526691" y="3002718"/>
                    <a:pt x="9509760" y="3268001"/>
                  </a:cubicBezTo>
                  <a:cubicBezTo>
                    <a:pt x="9492829" y="3533284"/>
                    <a:pt x="9493471" y="3630041"/>
                    <a:pt x="9509760" y="3749125"/>
                  </a:cubicBezTo>
                  <a:cubicBezTo>
                    <a:pt x="9526049" y="3868209"/>
                    <a:pt x="9475753" y="4251567"/>
                    <a:pt x="9509760" y="4467517"/>
                  </a:cubicBezTo>
                  <a:cubicBezTo>
                    <a:pt x="9543767" y="4683467"/>
                    <a:pt x="9483877" y="4810685"/>
                    <a:pt x="9509760" y="5007959"/>
                  </a:cubicBezTo>
                  <a:cubicBezTo>
                    <a:pt x="9535643" y="5205233"/>
                    <a:pt x="9463023" y="5854633"/>
                    <a:pt x="9509760" y="6207476"/>
                  </a:cubicBezTo>
                  <a:cubicBezTo>
                    <a:pt x="9482184" y="6350093"/>
                    <a:pt x="9356116" y="6474011"/>
                    <a:pt x="9233961" y="6483275"/>
                  </a:cubicBezTo>
                  <a:cubicBezTo>
                    <a:pt x="9050953" y="6495688"/>
                    <a:pt x="8823808" y="6450502"/>
                    <a:pt x="8455290" y="6483275"/>
                  </a:cubicBezTo>
                  <a:cubicBezTo>
                    <a:pt x="8086772" y="6516048"/>
                    <a:pt x="8160758" y="6465684"/>
                    <a:pt x="7945364" y="6483275"/>
                  </a:cubicBezTo>
                  <a:cubicBezTo>
                    <a:pt x="7729970" y="6500866"/>
                    <a:pt x="7634559" y="6508290"/>
                    <a:pt x="7345856" y="6483275"/>
                  </a:cubicBezTo>
                  <a:cubicBezTo>
                    <a:pt x="7057153" y="6458260"/>
                    <a:pt x="7027595" y="6477434"/>
                    <a:pt x="6925512" y="6483275"/>
                  </a:cubicBezTo>
                  <a:cubicBezTo>
                    <a:pt x="6823429" y="6489116"/>
                    <a:pt x="6564894" y="6492520"/>
                    <a:pt x="6326004" y="6483275"/>
                  </a:cubicBezTo>
                  <a:cubicBezTo>
                    <a:pt x="6087114" y="6474030"/>
                    <a:pt x="5870385" y="6463179"/>
                    <a:pt x="5547333" y="6483275"/>
                  </a:cubicBezTo>
                  <a:cubicBezTo>
                    <a:pt x="5224281" y="6503371"/>
                    <a:pt x="5166930" y="6474042"/>
                    <a:pt x="4858243" y="6483275"/>
                  </a:cubicBezTo>
                  <a:cubicBezTo>
                    <a:pt x="4549556" y="6492509"/>
                    <a:pt x="4577778" y="6506253"/>
                    <a:pt x="4348317" y="6483275"/>
                  </a:cubicBezTo>
                  <a:cubicBezTo>
                    <a:pt x="4118856" y="6460297"/>
                    <a:pt x="3954134" y="6455162"/>
                    <a:pt x="3569646" y="6483275"/>
                  </a:cubicBezTo>
                  <a:cubicBezTo>
                    <a:pt x="3185158" y="6511388"/>
                    <a:pt x="3324934" y="6492243"/>
                    <a:pt x="3149302" y="6483275"/>
                  </a:cubicBezTo>
                  <a:cubicBezTo>
                    <a:pt x="2973670" y="6474307"/>
                    <a:pt x="2889936" y="6495758"/>
                    <a:pt x="2639376" y="6483275"/>
                  </a:cubicBezTo>
                  <a:cubicBezTo>
                    <a:pt x="2388816" y="6470792"/>
                    <a:pt x="2194789" y="6440451"/>
                    <a:pt x="1771123" y="6483275"/>
                  </a:cubicBezTo>
                  <a:cubicBezTo>
                    <a:pt x="1347457" y="6526099"/>
                    <a:pt x="1400286" y="6510603"/>
                    <a:pt x="1082034" y="6483275"/>
                  </a:cubicBezTo>
                  <a:cubicBezTo>
                    <a:pt x="763782" y="6455947"/>
                    <a:pt x="574767" y="6519422"/>
                    <a:pt x="275799" y="6483275"/>
                  </a:cubicBezTo>
                  <a:cubicBezTo>
                    <a:pt x="130101" y="6504933"/>
                    <a:pt x="-9748" y="6376040"/>
                    <a:pt x="0" y="6207476"/>
                  </a:cubicBezTo>
                  <a:cubicBezTo>
                    <a:pt x="27348" y="6087324"/>
                    <a:pt x="29200" y="5881215"/>
                    <a:pt x="0" y="5607718"/>
                  </a:cubicBezTo>
                  <a:cubicBezTo>
                    <a:pt x="-29200" y="5334221"/>
                    <a:pt x="14280" y="5174530"/>
                    <a:pt x="0" y="4830009"/>
                  </a:cubicBezTo>
                  <a:cubicBezTo>
                    <a:pt x="-14280" y="4485488"/>
                    <a:pt x="22294" y="4259745"/>
                    <a:pt x="0" y="4111617"/>
                  </a:cubicBezTo>
                  <a:cubicBezTo>
                    <a:pt x="-22294" y="3963489"/>
                    <a:pt x="-24504" y="3655994"/>
                    <a:pt x="0" y="3452542"/>
                  </a:cubicBezTo>
                  <a:cubicBezTo>
                    <a:pt x="24504" y="3249090"/>
                    <a:pt x="4393" y="3049421"/>
                    <a:pt x="0" y="2793466"/>
                  </a:cubicBezTo>
                  <a:cubicBezTo>
                    <a:pt x="-4393" y="2537511"/>
                    <a:pt x="-15299" y="2420934"/>
                    <a:pt x="0" y="2253025"/>
                  </a:cubicBezTo>
                  <a:cubicBezTo>
                    <a:pt x="15299" y="2085116"/>
                    <a:pt x="-2848" y="1925704"/>
                    <a:pt x="0" y="1771900"/>
                  </a:cubicBezTo>
                  <a:cubicBezTo>
                    <a:pt x="2848" y="1618096"/>
                    <a:pt x="-15230" y="1312280"/>
                    <a:pt x="0" y="1172141"/>
                  </a:cubicBezTo>
                  <a:cubicBezTo>
                    <a:pt x="15230" y="1032002"/>
                    <a:pt x="-26057" y="523113"/>
                    <a:pt x="0" y="275799"/>
                  </a:cubicBezTo>
                  <a:close/>
                </a:path>
              </a:pathLst>
            </a:custGeom>
            <a:solidFill>
              <a:schemeClr val="bg1">
                <a:alpha val="93000"/>
              </a:schemeClr>
            </a:solidFill>
            <a:ln w="38100">
              <a:solidFill>
                <a:schemeClr val="tx1"/>
              </a:solidFill>
              <a:extLst>
                <a:ext uri="{C807C97D-BFC1-408E-A445-0C87EB9F89A2}">
                  <ask:lineSketchStyleProps xmlns:ask="http://schemas.microsoft.com/office/drawing/2018/sketchyshapes" sd="749495881">
                    <a:prstGeom prst="roundRect">
                      <a:avLst>
                        <a:gd name="adj" fmla="val 4254"/>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de-DE" sz="1100" dirty="0">
                <a:solidFill>
                  <a:srgbClr val="D18BAD"/>
                </a:solidFill>
                <a:latin typeface="KG Always A Good Time" panose="02000505000000020003" pitchFamily="2" charset="0"/>
              </a:endParaRPr>
            </a:p>
            <a:p>
              <a:pPr algn="ctr"/>
              <a:r>
                <a:rPr lang="de-DE" sz="5400" dirty="0">
                  <a:solidFill>
                    <a:srgbClr val="D18BAD"/>
                  </a:solidFill>
                  <a:latin typeface="KG Always A Good Time" panose="02000505000000020003" pitchFamily="2" charset="0"/>
                </a:rPr>
                <a:t>Hi, </a:t>
              </a:r>
              <a:r>
                <a:rPr lang="de-DE" sz="5400" dirty="0" err="1">
                  <a:solidFill>
                    <a:srgbClr val="D18BAD"/>
                  </a:solidFill>
                  <a:latin typeface="KG Always A Good Time" panose="02000505000000020003" pitchFamily="2" charset="0"/>
                </a:rPr>
                <a:t>I'm</a:t>
              </a:r>
              <a:r>
                <a:rPr lang="de-DE" sz="5400" dirty="0">
                  <a:solidFill>
                    <a:srgbClr val="D18BAD"/>
                  </a:solidFill>
                  <a:latin typeface="KG Always A Good Time" panose="02000505000000020003" pitchFamily="2" charset="0"/>
                </a:rPr>
                <a:t> Manuela </a:t>
              </a:r>
              <a:endParaRPr lang="de-DE" sz="1400" b="0" i="0" u="none" strike="noStrike" dirty="0">
                <a:solidFill>
                  <a:srgbClr val="D18BAD"/>
                </a:solidFill>
                <a:effectLst/>
                <a:latin typeface="KG Always A Good Time" panose="02000505000000020003" pitchFamily="2" charset="0"/>
              </a:endParaRPr>
            </a:p>
            <a:p>
              <a:pPr>
                <a:lnSpc>
                  <a:spcPct val="110000"/>
                </a:lnSpc>
              </a:pPr>
              <a:br>
                <a:rPr lang="en-US" sz="1400" b="0" i="0" u="none" strike="noStrike" dirty="0">
                  <a:solidFill>
                    <a:srgbClr val="000000"/>
                  </a:solidFill>
                  <a:effectLst/>
                  <a:latin typeface="KG Miss Kindergarten" panose="02000000000000000000" pitchFamily="2" charset="0"/>
                </a:rPr>
              </a:br>
              <a:endParaRPr lang="de-DE" sz="1200" dirty="0">
                <a:solidFill>
                  <a:schemeClr val="tx1"/>
                </a:solidFill>
                <a:latin typeface="KG Miss Kindergarten" panose="02000000000000000000" pitchFamily="2" charset="0"/>
              </a:endParaRPr>
            </a:p>
          </p:txBody>
        </p:sp>
        <p:pic>
          <p:nvPicPr>
            <p:cNvPr id="17" name="Grafik 16" descr="Ein Bild, das Lächeln, Menschliches Gesicht, Person, Lippe enthält.&#10;&#10;Automatisch generierte Beschreibung">
              <a:extLst>
                <a:ext uri="{FF2B5EF4-FFF2-40B4-BE49-F238E27FC236}">
                  <a16:creationId xmlns:a16="http://schemas.microsoft.com/office/drawing/2014/main" id="{70EFE539-2C60-4842-C0BD-AAA42EB259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02409" y="2027795"/>
              <a:ext cx="3715510" cy="3715510"/>
            </a:xfrm>
            <a:prstGeom prst="rect">
              <a:avLst/>
            </a:prstGeom>
          </p:spPr>
        </p:pic>
        <p:sp>
          <p:nvSpPr>
            <p:cNvPr id="6" name="Textfeld 5">
              <a:extLst>
                <a:ext uri="{FF2B5EF4-FFF2-40B4-BE49-F238E27FC236}">
                  <a16:creationId xmlns:a16="http://schemas.microsoft.com/office/drawing/2014/main" id="{3B82CBA7-F6A5-B1CC-0622-48D46DEF1B67}"/>
                </a:ext>
              </a:extLst>
            </p:cNvPr>
            <p:cNvSpPr txBox="1"/>
            <p:nvPr/>
          </p:nvSpPr>
          <p:spPr>
            <a:xfrm>
              <a:off x="400050" y="1439966"/>
              <a:ext cx="5538775" cy="4709559"/>
            </a:xfrm>
            <a:prstGeom prst="rect">
              <a:avLst/>
            </a:prstGeom>
            <a:noFill/>
          </p:spPr>
          <p:txBody>
            <a:bodyPr wrap="square">
              <a:spAutoFit/>
            </a:bodyPr>
            <a:lstStyle/>
            <a:p>
              <a:pPr>
                <a:lnSpc>
                  <a:spcPct val="120000"/>
                </a:lnSpc>
              </a:pPr>
              <a:r>
                <a:rPr lang="en-US" dirty="0">
                  <a:solidFill>
                    <a:srgbClr val="000000"/>
                  </a:solidFill>
                  <a:latin typeface="KG Second Chances Solid" panose="02000000000000000000" pitchFamily="2" charset="0"/>
                </a:rPr>
                <a:t>J</a:t>
              </a:r>
              <a:r>
                <a:rPr lang="en-US" sz="1800" b="0" i="0" u="none" strike="noStrike" dirty="0">
                  <a:solidFill>
                    <a:srgbClr val="000000"/>
                  </a:solidFill>
                  <a:effectLst/>
                  <a:latin typeface="KG Second Chances Solid" panose="02000000000000000000" pitchFamily="2" charset="0"/>
                </a:rPr>
                <a:t>ust like you, an educator who truly understands the </a:t>
              </a:r>
              <a:r>
                <a:rPr lang="en-US" sz="1800" b="0" i="0" u="none" strike="noStrike" dirty="0">
                  <a:solidFill>
                    <a:srgbClr val="D18BAD"/>
                  </a:solidFill>
                  <a:effectLst/>
                  <a:latin typeface="KG Second Chances Solid" panose="02000000000000000000" pitchFamily="2" charset="0"/>
                </a:rPr>
                <a:t>daily hurdles </a:t>
              </a:r>
              <a:r>
                <a:rPr lang="en-US" sz="1800" b="0" i="0" u="none" strike="noStrike" dirty="0">
                  <a:solidFill>
                    <a:srgbClr val="000000"/>
                  </a:solidFill>
                  <a:effectLst/>
                  <a:latin typeface="KG Second Chances Solid" panose="02000000000000000000" pitchFamily="2" charset="0"/>
                </a:rPr>
                <a:t>we encounter in our classrooms. </a:t>
              </a:r>
            </a:p>
            <a:p>
              <a:pPr>
                <a:lnSpc>
                  <a:spcPct val="120000"/>
                </a:lnSpc>
              </a:pPr>
              <a:endParaRPr lang="en-US" dirty="0">
                <a:solidFill>
                  <a:srgbClr val="000000"/>
                </a:solidFill>
                <a:latin typeface="KG Second Chances Solid" panose="02000000000000000000" pitchFamily="2" charset="0"/>
              </a:endParaRPr>
            </a:p>
            <a:p>
              <a:pPr>
                <a:lnSpc>
                  <a:spcPct val="120000"/>
                </a:lnSpc>
              </a:pPr>
              <a:r>
                <a:rPr lang="en-US" dirty="0">
                  <a:solidFill>
                    <a:srgbClr val="000000"/>
                  </a:solidFill>
                  <a:latin typeface="KG Second Chances Solid" panose="02000000000000000000" pitchFamily="2" charset="0"/>
                </a:rPr>
                <a:t>Finding </a:t>
              </a:r>
              <a:r>
                <a:rPr lang="en-US" dirty="0">
                  <a:solidFill>
                    <a:srgbClr val="D18BAD"/>
                  </a:solidFill>
                  <a:latin typeface="KG Second Chances Solid" panose="02000000000000000000" pitchFamily="2" charset="0"/>
                </a:rPr>
                <a:t>engaging</a:t>
              </a:r>
              <a:r>
                <a:rPr lang="en-US" dirty="0">
                  <a:solidFill>
                    <a:srgbClr val="000000"/>
                  </a:solidFill>
                  <a:latin typeface="KG Second Chances Solid" panose="02000000000000000000" pitchFamily="2" charset="0"/>
                </a:rPr>
                <a:t> </a:t>
              </a:r>
              <a:r>
                <a:rPr lang="en-US" dirty="0">
                  <a:solidFill>
                    <a:srgbClr val="D18BAD"/>
                  </a:solidFill>
                  <a:latin typeface="KG Second Chances Solid" panose="02000000000000000000" pitchFamily="2" charset="0"/>
                </a:rPr>
                <a:t>resources</a:t>
              </a:r>
              <a:r>
                <a:rPr lang="en-US" dirty="0">
                  <a:solidFill>
                    <a:srgbClr val="000000"/>
                  </a:solidFill>
                  <a:latin typeface="KG Second Chances Solid" panose="02000000000000000000" pitchFamily="2" charset="0"/>
                </a:rPr>
                <a:t> that </a:t>
              </a:r>
              <a:r>
                <a:rPr lang="en-US" dirty="0">
                  <a:solidFill>
                    <a:srgbClr val="D18BAD"/>
                  </a:solidFill>
                  <a:latin typeface="KG Second Chances Solid" panose="02000000000000000000" pitchFamily="2" charset="0"/>
                </a:rPr>
                <a:t>meet</a:t>
              </a:r>
              <a:r>
                <a:rPr lang="en-US" dirty="0">
                  <a:solidFill>
                    <a:srgbClr val="000000"/>
                  </a:solidFill>
                  <a:latin typeface="KG Second Chances Solid" panose="02000000000000000000" pitchFamily="2" charset="0"/>
                </a:rPr>
                <a:t> all </a:t>
              </a:r>
              <a:r>
                <a:rPr lang="en-US" dirty="0">
                  <a:solidFill>
                    <a:srgbClr val="D18BAD"/>
                  </a:solidFill>
                  <a:latin typeface="KG Second Chances Solid" panose="02000000000000000000" pitchFamily="2" charset="0"/>
                </a:rPr>
                <a:t>students</a:t>
              </a:r>
              <a:r>
                <a:rPr lang="en-US" dirty="0">
                  <a:solidFill>
                    <a:srgbClr val="000000"/>
                  </a:solidFill>
                  <a:latin typeface="KG Second Chances Solid" panose="02000000000000000000" pitchFamily="2" charset="0"/>
                </a:rPr>
                <a:t>' </a:t>
              </a:r>
              <a:r>
                <a:rPr lang="en-US" dirty="0">
                  <a:solidFill>
                    <a:srgbClr val="D18BAD"/>
                  </a:solidFill>
                  <a:latin typeface="KG Second Chances Solid" panose="02000000000000000000" pitchFamily="2" charset="0"/>
                </a:rPr>
                <a:t>needs</a:t>
              </a:r>
              <a:r>
                <a:rPr lang="en-US" dirty="0">
                  <a:solidFill>
                    <a:srgbClr val="000000"/>
                  </a:solidFill>
                  <a:latin typeface="KG Second Chances Solid" panose="02000000000000000000" pitchFamily="2" charset="0"/>
                </a:rPr>
                <a:t> can be a struggle, and planning lessons takes up valuable time. That's why I'm here to provide </a:t>
              </a:r>
              <a:r>
                <a:rPr lang="en-US" dirty="0">
                  <a:solidFill>
                    <a:srgbClr val="D18BAD"/>
                  </a:solidFill>
                  <a:latin typeface="KG Second Chances Solid" panose="02000000000000000000" pitchFamily="2" charset="0"/>
                </a:rPr>
                <a:t>high-quality</a:t>
              </a:r>
              <a:r>
                <a:rPr lang="en-US" dirty="0">
                  <a:solidFill>
                    <a:srgbClr val="000000"/>
                  </a:solidFill>
                  <a:latin typeface="KG Second Chances Solid" panose="02000000000000000000" pitchFamily="2" charset="0"/>
                </a:rPr>
                <a:t>, </a:t>
              </a:r>
              <a:r>
                <a:rPr lang="en-US" dirty="0">
                  <a:solidFill>
                    <a:srgbClr val="D18BAD"/>
                  </a:solidFill>
                  <a:latin typeface="KG Second Chances Solid" panose="02000000000000000000" pitchFamily="2" charset="0"/>
                </a:rPr>
                <a:t>ready-to-use</a:t>
              </a:r>
              <a:r>
                <a:rPr lang="en-US" dirty="0">
                  <a:solidFill>
                    <a:srgbClr val="000000"/>
                  </a:solidFill>
                  <a:latin typeface="KG Second Chances Solid" panose="02000000000000000000" pitchFamily="2" charset="0"/>
                </a:rPr>
                <a:t> teaching resources that </a:t>
              </a:r>
              <a:r>
                <a:rPr lang="en-US" dirty="0">
                  <a:solidFill>
                    <a:srgbClr val="D18BAD"/>
                  </a:solidFill>
                  <a:latin typeface="KG Second Chances Solid" panose="02000000000000000000" pitchFamily="2" charset="0"/>
                </a:rPr>
                <a:t>save</a:t>
              </a:r>
              <a:r>
                <a:rPr lang="en-US" dirty="0">
                  <a:solidFill>
                    <a:srgbClr val="000000"/>
                  </a:solidFill>
                  <a:latin typeface="KG Second Chances Solid" panose="02000000000000000000" pitchFamily="2" charset="0"/>
                </a:rPr>
                <a:t> you </a:t>
              </a:r>
              <a:r>
                <a:rPr lang="en-US" dirty="0">
                  <a:solidFill>
                    <a:srgbClr val="D18BAD"/>
                  </a:solidFill>
                  <a:latin typeface="KG Second Chances Solid" panose="02000000000000000000" pitchFamily="2" charset="0"/>
                </a:rPr>
                <a:t>time</a:t>
              </a:r>
              <a:r>
                <a:rPr lang="en-US" dirty="0">
                  <a:solidFill>
                    <a:srgbClr val="000000"/>
                  </a:solidFill>
                  <a:latin typeface="KG Second Chances Solid" panose="02000000000000000000" pitchFamily="2" charset="0"/>
                </a:rPr>
                <a:t> and </a:t>
              </a:r>
              <a:r>
                <a:rPr lang="en-US" dirty="0">
                  <a:solidFill>
                    <a:srgbClr val="D18BAD"/>
                  </a:solidFill>
                  <a:latin typeface="KG Second Chances Solid" panose="02000000000000000000" pitchFamily="2" charset="0"/>
                </a:rPr>
                <a:t>effort</a:t>
              </a:r>
              <a:r>
                <a:rPr lang="en-US" dirty="0">
                  <a:solidFill>
                    <a:srgbClr val="000000"/>
                  </a:solidFill>
                  <a:latin typeface="KG Second Chances Solid" panose="02000000000000000000" pitchFamily="2" charset="0"/>
                </a:rPr>
                <a:t>. </a:t>
              </a:r>
              <a:br>
                <a:rPr lang="en-US" dirty="0">
                  <a:solidFill>
                    <a:srgbClr val="000000"/>
                  </a:solidFill>
                  <a:latin typeface="KG Second Chances Solid" panose="02000000000000000000" pitchFamily="2" charset="0"/>
                </a:rPr>
              </a:br>
              <a:br>
                <a:rPr lang="en-US" dirty="0">
                  <a:solidFill>
                    <a:srgbClr val="000000"/>
                  </a:solidFill>
                  <a:latin typeface="KG Second Chances Solid" panose="02000000000000000000" pitchFamily="2" charset="0"/>
                </a:rPr>
              </a:br>
              <a:r>
                <a:rPr lang="en-US" dirty="0">
                  <a:solidFill>
                    <a:srgbClr val="000000"/>
                  </a:solidFill>
                  <a:latin typeface="KG Second Chances Solid" panose="02000000000000000000" pitchFamily="2" charset="0"/>
                </a:rPr>
                <a:t>With my captivating products, you can focus on inspiring your students and enjoy the teaching journey. </a:t>
              </a:r>
              <a:endParaRPr lang="de-DE" dirty="0">
                <a:solidFill>
                  <a:srgbClr val="000000"/>
                </a:solidFill>
                <a:latin typeface="KG Second Chances Solid" panose="02000000000000000000" pitchFamily="2" charset="0"/>
              </a:endParaRPr>
            </a:p>
          </p:txBody>
        </p:sp>
      </p:grpSp>
    </p:spTree>
    <p:extLst>
      <p:ext uri="{BB962C8B-B14F-4D97-AF65-F5344CB8AC3E}">
        <p14:creationId xmlns:p14="http://schemas.microsoft.com/office/powerpoint/2010/main" val="11911561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uppieren 1">
            <a:extLst>
              <a:ext uri="{FF2B5EF4-FFF2-40B4-BE49-F238E27FC236}">
                <a16:creationId xmlns:a16="http://schemas.microsoft.com/office/drawing/2014/main" id="{E3EDE21D-81BF-9008-B177-E2584D5C90D5}"/>
              </a:ext>
            </a:extLst>
          </p:cNvPr>
          <p:cNvGrpSpPr/>
          <p:nvPr/>
        </p:nvGrpSpPr>
        <p:grpSpPr>
          <a:xfrm>
            <a:off x="228600" y="207084"/>
            <a:ext cx="9509760" cy="6483275"/>
            <a:chOff x="596900" y="542364"/>
            <a:chExt cx="5626100" cy="8795871"/>
          </a:xfrm>
        </p:grpSpPr>
        <p:sp>
          <p:nvSpPr>
            <p:cNvPr id="3" name="Rectangle: Rounded Corners 1">
              <a:extLst>
                <a:ext uri="{FF2B5EF4-FFF2-40B4-BE49-F238E27FC236}">
                  <a16:creationId xmlns:a16="http://schemas.microsoft.com/office/drawing/2014/main" id="{4081AA73-0E93-EE80-E72C-82AD7FF50826}"/>
                </a:ext>
              </a:extLst>
            </p:cNvPr>
            <p:cNvSpPr/>
            <p:nvPr/>
          </p:nvSpPr>
          <p:spPr>
            <a:xfrm>
              <a:off x="596900" y="542364"/>
              <a:ext cx="5626100" cy="8795871"/>
            </a:xfrm>
            <a:custGeom>
              <a:avLst/>
              <a:gdLst>
                <a:gd name="connsiteX0" fmla="*/ 0 w 5626100"/>
                <a:gd name="connsiteY0" fmla="*/ 239334 h 8795871"/>
                <a:gd name="connsiteX1" fmla="*/ 239334 w 5626100"/>
                <a:gd name="connsiteY1" fmla="*/ 0 h 8795871"/>
                <a:gd name="connsiteX2" fmla="*/ 985712 w 5626100"/>
                <a:gd name="connsiteY2" fmla="*/ 0 h 8795871"/>
                <a:gd name="connsiteX3" fmla="*/ 1629141 w 5626100"/>
                <a:gd name="connsiteY3" fmla="*/ 0 h 8795871"/>
                <a:gd name="connsiteX4" fmla="*/ 2221095 w 5626100"/>
                <a:gd name="connsiteY4" fmla="*/ 0 h 8795871"/>
                <a:gd name="connsiteX5" fmla="*/ 2915999 w 5626100"/>
                <a:gd name="connsiteY5" fmla="*/ 0 h 8795871"/>
                <a:gd name="connsiteX6" fmla="*/ 3405005 w 5626100"/>
                <a:gd name="connsiteY6" fmla="*/ 0 h 8795871"/>
                <a:gd name="connsiteX7" fmla="*/ 3996959 w 5626100"/>
                <a:gd name="connsiteY7" fmla="*/ 0 h 8795871"/>
                <a:gd name="connsiteX8" fmla="*/ 4640388 w 5626100"/>
                <a:gd name="connsiteY8" fmla="*/ 0 h 8795871"/>
                <a:gd name="connsiteX9" fmla="*/ 5386766 w 5626100"/>
                <a:gd name="connsiteY9" fmla="*/ 0 h 8795871"/>
                <a:gd name="connsiteX10" fmla="*/ 5626100 w 5626100"/>
                <a:gd name="connsiteY10" fmla="*/ 239334 h 8795871"/>
                <a:gd name="connsiteX11" fmla="*/ 5626100 w 5626100"/>
                <a:gd name="connsiteY11" fmla="*/ 932434 h 8795871"/>
                <a:gd name="connsiteX12" fmla="*/ 5626100 w 5626100"/>
                <a:gd name="connsiteY12" fmla="*/ 1376018 h 8795871"/>
                <a:gd name="connsiteX13" fmla="*/ 5626100 w 5626100"/>
                <a:gd name="connsiteY13" fmla="*/ 2152291 h 8795871"/>
                <a:gd name="connsiteX14" fmla="*/ 5626100 w 5626100"/>
                <a:gd name="connsiteY14" fmla="*/ 2928563 h 8795871"/>
                <a:gd name="connsiteX15" fmla="*/ 5626100 w 5626100"/>
                <a:gd name="connsiteY15" fmla="*/ 3704835 h 8795871"/>
                <a:gd name="connsiteX16" fmla="*/ 5626100 w 5626100"/>
                <a:gd name="connsiteY16" fmla="*/ 4564280 h 8795871"/>
                <a:gd name="connsiteX17" fmla="*/ 5626100 w 5626100"/>
                <a:gd name="connsiteY17" fmla="*/ 5257380 h 8795871"/>
                <a:gd name="connsiteX18" fmla="*/ 5626100 w 5626100"/>
                <a:gd name="connsiteY18" fmla="*/ 5784136 h 8795871"/>
                <a:gd name="connsiteX19" fmla="*/ 5626100 w 5626100"/>
                <a:gd name="connsiteY19" fmla="*/ 6310892 h 8795871"/>
                <a:gd name="connsiteX20" fmla="*/ 5626100 w 5626100"/>
                <a:gd name="connsiteY20" fmla="*/ 7003992 h 8795871"/>
                <a:gd name="connsiteX21" fmla="*/ 5626100 w 5626100"/>
                <a:gd name="connsiteY21" fmla="*/ 7863437 h 8795871"/>
                <a:gd name="connsiteX22" fmla="*/ 5626100 w 5626100"/>
                <a:gd name="connsiteY22" fmla="*/ 8556537 h 8795871"/>
                <a:gd name="connsiteX23" fmla="*/ 5386766 w 5626100"/>
                <a:gd name="connsiteY23" fmla="*/ 8795871 h 8795871"/>
                <a:gd name="connsiteX24" fmla="*/ 4794811 w 5626100"/>
                <a:gd name="connsiteY24" fmla="*/ 8795871 h 8795871"/>
                <a:gd name="connsiteX25" fmla="*/ 4151382 w 5626100"/>
                <a:gd name="connsiteY25" fmla="*/ 8795871 h 8795871"/>
                <a:gd name="connsiteX26" fmla="*/ 3662376 w 5626100"/>
                <a:gd name="connsiteY26" fmla="*/ 8795871 h 8795871"/>
                <a:gd name="connsiteX27" fmla="*/ 3070422 w 5626100"/>
                <a:gd name="connsiteY27" fmla="*/ 8795871 h 8795871"/>
                <a:gd name="connsiteX28" fmla="*/ 2581416 w 5626100"/>
                <a:gd name="connsiteY28" fmla="*/ 8795871 h 8795871"/>
                <a:gd name="connsiteX29" fmla="*/ 1937987 w 5626100"/>
                <a:gd name="connsiteY29" fmla="*/ 8795871 h 8795871"/>
                <a:gd name="connsiteX30" fmla="*/ 1191609 w 5626100"/>
                <a:gd name="connsiteY30" fmla="*/ 8795871 h 8795871"/>
                <a:gd name="connsiteX31" fmla="*/ 239334 w 5626100"/>
                <a:gd name="connsiteY31" fmla="*/ 8795871 h 8795871"/>
                <a:gd name="connsiteX32" fmla="*/ 0 w 5626100"/>
                <a:gd name="connsiteY32" fmla="*/ 8556537 h 8795871"/>
                <a:gd name="connsiteX33" fmla="*/ 0 w 5626100"/>
                <a:gd name="connsiteY33" fmla="*/ 7863437 h 8795871"/>
                <a:gd name="connsiteX34" fmla="*/ 0 w 5626100"/>
                <a:gd name="connsiteY34" fmla="*/ 7253509 h 8795871"/>
                <a:gd name="connsiteX35" fmla="*/ 0 w 5626100"/>
                <a:gd name="connsiteY35" fmla="*/ 6643580 h 8795871"/>
                <a:gd name="connsiteX36" fmla="*/ 0 w 5626100"/>
                <a:gd name="connsiteY36" fmla="*/ 5784136 h 8795871"/>
                <a:gd name="connsiteX37" fmla="*/ 0 w 5626100"/>
                <a:gd name="connsiteY37" fmla="*/ 5174208 h 8795871"/>
                <a:gd name="connsiteX38" fmla="*/ 0 w 5626100"/>
                <a:gd name="connsiteY38" fmla="*/ 4730624 h 8795871"/>
                <a:gd name="connsiteX39" fmla="*/ 0 w 5626100"/>
                <a:gd name="connsiteY39" fmla="*/ 4120695 h 8795871"/>
                <a:gd name="connsiteX40" fmla="*/ 0 w 5626100"/>
                <a:gd name="connsiteY40" fmla="*/ 3593939 h 8795871"/>
                <a:gd name="connsiteX41" fmla="*/ 0 w 5626100"/>
                <a:gd name="connsiteY41" fmla="*/ 2734495 h 8795871"/>
                <a:gd name="connsiteX42" fmla="*/ 0 w 5626100"/>
                <a:gd name="connsiteY42" fmla="*/ 1958223 h 8795871"/>
                <a:gd name="connsiteX43" fmla="*/ 0 w 5626100"/>
                <a:gd name="connsiteY43" fmla="*/ 1098778 h 8795871"/>
                <a:gd name="connsiteX44" fmla="*/ 0 w 5626100"/>
                <a:gd name="connsiteY44" fmla="*/ 239334 h 8795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5626100" h="8795871" fill="none" extrusionOk="0">
                  <a:moveTo>
                    <a:pt x="0" y="239334"/>
                  </a:moveTo>
                  <a:cubicBezTo>
                    <a:pt x="-4808" y="114793"/>
                    <a:pt x="105687" y="32987"/>
                    <a:pt x="239334" y="0"/>
                  </a:cubicBezTo>
                  <a:cubicBezTo>
                    <a:pt x="594544" y="24029"/>
                    <a:pt x="678877" y="-23763"/>
                    <a:pt x="985712" y="0"/>
                  </a:cubicBezTo>
                  <a:cubicBezTo>
                    <a:pt x="1292547" y="23763"/>
                    <a:pt x="1313147" y="5950"/>
                    <a:pt x="1629141" y="0"/>
                  </a:cubicBezTo>
                  <a:cubicBezTo>
                    <a:pt x="1945135" y="-5950"/>
                    <a:pt x="2050946" y="13280"/>
                    <a:pt x="2221095" y="0"/>
                  </a:cubicBezTo>
                  <a:cubicBezTo>
                    <a:pt x="2391244" y="-13280"/>
                    <a:pt x="2571692" y="-7516"/>
                    <a:pt x="2915999" y="0"/>
                  </a:cubicBezTo>
                  <a:cubicBezTo>
                    <a:pt x="3260306" y="7516"/>
                    <a:pt x="3260391" y="-10591"/>
                    <a:pt x="3405005" y="0"/>
                  </a:cubicBezTo>
                  <a:cubicBezTo>
                    <a:pt x="3549619" y="10591"/>
                    <a:pt x="3859506" y="-1033"/>
                    <a:pt x="3996959" y="0"/>
                  </a:cubicBezTo>
                  <a:cubicBezTo>
                    <a:pt x="4134412" y="1033"/>
                    <a:pt x="4340459" y="5935"/>
                    <a:pt x="4640388" y="0"/>
                  </a:cubicBezTo>
                  <a:cubicBezTo>
                    <a:pt x="4940317" y="-5935"/>
                    <a:pt x="5178234" y="29500"/>
                    <a:pt x="5386766" y="0"/>
                  </a:cubicBezTo>
                  <a:cubicBezTo>
                    <a:pt x="5501588" y="11015"/>
                    <a:pt x="5616494" y="79215"/>
                    <a:pt x="5626100" y="239334"/>
                  </a:cubicBezTo>
                  <a:cubicBezTo>
                    <a:pt x="5648604" y="486496"/>
                    <a:pt x="5648786" y="771811"/>
                    <a:pt x="5626100" y="932434"/>
                  </a:cubicBezTo>
                  <a:cubicBezTo>
                    <a:pt x="5603414" y="1093057"/>
                    <a:pt x="5631161" y="1199429"/>
                    <a:pt x="5626100" y="1376018"/>
                  </a:cubicBezTo>
                  <a:cubicBezTo>
                    <a:pt x="5621039" y="1552607"/>
                    <a:pt x="5654677" y="1847858"/>
                    <a:pt x="5626100" y="2152291"/>
                  </a:cubicBezTo>
                  <a:cubicBezTo>
                    <a:pt x="5597523" y="2456724"/>
                    <a:pt x="5650285" y="2649772"/>
                    <a:pt x="5626100" y="2928563"/>
                  </a:cubicBezTo>
                  <a:cubicBezTo>
                    <a:pt x="5601915" y="3207354"/>
                    <a:pt x="5654369" y="3429625"/>
                    <a:pt x="5626100" y="3704835"/>
                  </a:cubicBezTo>
                  <a:cubicBezTo>
                    <a:pt x="5597831" y="3980045"/>
                    <a:pt x="5594763" y="4146311"/>
                    <a:pt x="5626100" y="4564280"/>
                  </a:cubicBezTo>
                  <a:cubicBezTo>
                    <a:pt x="5657437" y="4982250"/>
                    <a:pt x="5594895" y="5072159"/>
                    <a:pt x="5626100" y="5257380"/>
                  </a:cubicBezTo>
                  <a:cubicBezTo>
                    <a:pt x="5657305" y="5442601"/>
                    <a:pt x="5645406" y="5614140"/>
                    <a:pt x="5626100" y="5784136"/>
                  </a:cubicBezTo>
                  <a:cubicBezTo>
                    <a:pt x="5606794" y="5954132"/>
                    <a:pt x="5639184" y="6153080"/>
                    <a:pt x="5626100" y="6310892"/>
                  </a:cubicBezTo>
                  <a:cubicBezTo>
                    <a:pt x="5613016" y="6468704"/>
                    <a:pt x="5615870" y="6726991"/>
                    <a:pt x="5626100" y="7003992"/>
                  </a:cubicBezTo>
                  <a:cubicBezTo>
                    <a:pt x="5636330" y="7280993"/>
                    <a:pt x="5607913" y="7528540"/>
                    <a:pt x="5626100" y="7863437"/>
                  </a:cubicBezTo>
                  <a:cubicBezTo>
                    <a:pt x="5644287" y="8198334"/>
                    <a:pt x="5615540" y="8260178"/>
                    <a:pt x="5626100" y="8556537"/>
                  </a:cubicBezTo>
                  <a:cubicBezTo>
                    <a:pt x="5635073" y="8663387"/>
                    <a:pt x="5524558" y="8795606"/>
                    <a:pt x="5386766" y="8795871"/>
                  </a:cubicBezTo>
                  <a:cubicBezTo>
                    <a:pt x="5148524" y="8773694"/>
                    <a:pt x="5061139" y="8784108"/>
                    <a:pt x="4794811" y="8795871"/>
                  </a:cubicBezTo>
                  <a:cubicBezTo>
                    <a:pt x="4528483" y="8807634"/>
                    <a:pt x="4363322" y="8813617"/>
                    <a:pt x="4151382" y="8795871"/>
                  </a:cubicBezTo>
                  <a:cubicBezTo>
                    <a:pt x="3939442" y="8778125"/>
                    <a:pt x="3900168" y="8811107"/>
                    <a:pt x="3662376" y="8795871"/>
                  </a:cubicBezTo>
                  <a:cubicBezTo>
                    <a:pt x="3424584" y="8780635"/>
                    <a:pt x="3328006" y="8770184"/>
                    <a:pt x="3070422" y="8795871"/>
                  </a:cubicBezTo>
                  <a:cubicBezTo>
                    <a:pt x="2812838" y="8821558"/>
                    <a:pt x="2772346" y="8815830"/>
                    <a:pt x="2581416" y="8795871"/>
                  </a:cubicBezTo>
                  <a:cubicBezTo>
                    <a:pt x="2390486" y="8775912"/>
                    <a:pt x="2235703" y="8796038"/>
                    <a:pt x="1937987" y="8795871"/>
                  </a:cubicBezTo>
                  <a:cubicBezTo>
                    <a:pt x="1640271" y="8795704"/>
                    <a:pt x="1503161" y="8778120"/>
                    <a:pt x="1191609" y="8795871"/>
                  </a:cubicBezTo>
                  <a:cubicBezTo>
                    <a:pt x="880057" y="8813622"/>
                    <a:pt x="623243" y="8766720"/>
                    <a:pt x="239334" y="8795871"/>
                  </a:cubicBezTo>
                  <a:cubicBezTo>
                    <a:pt x="106818" y="8790016"/>
                    <a:pt x="28509" y="8672668"/>
                    <a:pt x="0" y="8556537"/>
                  </a:cubicBezTo>
                  <a:cubicBezTo>
                    <a:pt x="-27363" y="8253905"/>
                    <a:pt x="-17722" y="8145163"/>
                    <a:pt x="0" y="7863437"/>
                  </a:cubicBezTo>
                  <a:cubicBezTo>
                    <a:pt x="17722" y="7581711"/>
                    <a:pt x="2883" y="7503141"/>
                    <a:pt x="0" y="7253509"/>
                  </a:cubicBezTo>
                  <a:cubicBezTo>
                    <a:pt x="-2883" y="7003877"/>
                    <a:pt x="-13893" y="6841319"/>
                    <a:pt x="0" y="6643580"/>
                  </a:cubicBezTo>
                  <a:cubicBezTo>
                    <a:pt x="13893" y="6445841"/>
                    <a:pt x="-30475" y="5962899"/>
                    <a:pt x="0" y="5784136"/>
                  </a:cubicBezTo>
                  <a:cubicBezTo>
                    <a:pt x="30475" y="5605373"/>
                    <a:pt x="11488" y="5314740"/>
                    <a:pt x="0" y="5174208"/>
                  </a:cubicBezTo>
                  <a:cubicBezTo>
                    <a:pt x="-11488" y="5033676"/>
                    <a:pt x="14936" y="4904713"/>
                    <a:pt x="0" y="4730624"/>
                  </a:cubicBezTo>
                  <a:cubicBezTo>
                    <a:pt x="-14936" y="4556535"/>
                    <a:pt x="11097" y="4354877"/>
                    <a:pt x="0" y="4120695"/>
                  </a:cubicBezTo>
                  <a:cubicBezTo>
                    <a:pt x="-11097" y="3886513"/>
                    <a:pt x="-12459" y="3841201"/>
                    <a:pt x="0" y="3593939"/>
                  </a:cubicBezTo>
                  <a:cubicBezTo>
                    <a:pt x="12459" y="3346677"/>
                    <a:pt x="-7122" y="3107252"/>
                    <a:pt x="0" y="2734495"/>
                  </a:cubicBezTo>
                  <a:cubicBezTo>
                    <a:pt x="7122" y="2361738"/>
                    <a:pt x="11146" y="2334080"/>
                    <a:pt x="0" y="1958223"/>
                  </a:cubicBezTo>
                  <a:cubicBezTo>
                    <a:pt x="-11146" y="1582366"/>
                    <a:pt x="11529" y="1415402"/>
                    <a:pt x="0" y="1098778"/>
                  </a:cubicBezTo>
                  <a:cubicBezTo>
                    <a:pt x="-11529" y="782154"/>
                    <a:pt x="-33234" y="416936"/>
                    <a:pt x="0" y="239334"/>
                  </a:cubicBezTo>
                  <a:close/>
                </a:path>
                <a:path w="5626100" h="8795871" stroke="0" extrusionOk="0">
                  <a:moveTo>
                    <a:pt x="0" y="239334"/>
                  </a:moveTo>
                  <a:cubicBezTo>
                    <a:pt x="20438" y="104367"/>
                    <a:pt x="139201" y="-1880"/>
                    <a:pt x="239334" y="0"/>
                  </a:cubicBezTo>
                  <a:cubicBezTo>
                    <a:pt x="439873" y="-6926"/>
                    <a:pt x="560074" y="-18752"/>
                    <a:pt x="779814" y="0"/>
                  </a:cubicBezTo>
                  <a:cubicBezTo>
                    <a:pt x="999554" y="18752"/>
                    <a:pt x="1102933" y="10532"/>
                    <a:pt x="1268820" y="0"/>
                  </a:cubicBezTo>
                  <a:cubicBezTo>
                    <a:pt x="1434707" y="-10532"/>
                    <a:pt x="1714217" y="-9862"/>
                    <a:pt x="1860775" y="0"/>
                  </a:cubicBezTo>
                  <a:cubicBezTo>
                    <a:pt x="2007333" y="9862"/>
                    <a:pt x="2240280" y="9304"/>
                    <a:pt x="2349781" y="0"/>
                  </a:cubicBezTo>
                  <a:cubicBezTo>
                    <a:pt x="2459282" y="-9304"/>
                    <a:pt x="2650931" y="26092"/>
                    <a:pt x="2890261" y="0"/>
                  </a:cubicBezTo>
                  <a:cubicBezTo>
                    <a:pt x="3129591" y="-26092"/>
                    <a:pt x="3208737" y="4627"/>
                    <a:pt x="3379268" y="0"/>
                  </a:cubicBezTo>
                  <a:cubicBezTo>
                    <a:pt x="3549799" y="-4627"/>
                    <a:pt x="3694493" y="6516"/>
                    <a:pt x="3919748" y="0"/>
                  </a:cubicBezTo>
                  <a:cubicBezTo>
                    <a:pt x="4145003" y="-6516"/>
                    <a:pt x="4336319" y="-25225"/>
                    <a:pt x="4563177" y="0"/>
                  </a:cubicBezTo>
                  <a:cubicBezTo>
                    <a:pt x="4790035" y="25225"/>
                    <a:pt x="5206720" y="27120"/>
                    <a:pt x="5386766" y="0"/>
                  </a:cubicBezTo>
                  <a:cubicBezTo>
                    <a:pt x="5507088" y="15200"/>
                    <a:pt x="5619906" y="105200"/>
                    <a:pt x="5626100" y="239334"/>
                  </a:cubicBezTo>
                  <a:cubicBezTo>
                    <a:pt x="5636857" y="501839"/>
                    <a:pt x="5627772" y="835036"/>
                    <a:pt x="5626100" y="1015606"/>
                  </a:cubicBezTo>
                  <a:cubicBezTo>
                    <a:pt x="5624428" y="1196176"/>
                    <a:pt x="5650816" y="1369422"/>
                    <a:pt x="5626100" y="1625535"/>
                  </a:cubicBezTo>
                  <a:cubicBezTo>
                    <a:pt x="5601384" y="1881648"/>
                    <a:pt x="5587559" y="2199107"/>
                    <a:pt x="5626100" y="2401807"/>
                  </a:cubicBezTo>
                  <a:cubicBezTo>
                    <a:pt x="5664641" y="2604507"/>
                    <a:pt x="5616694" y="2735593"/>
                    <a:pt x="5626100" y="3011735"/>
                  </a:cubicBezTo>
                  <a:cubicBezTo>
                    <a:pt x="5635506" y="3287877"/>
                    <a:pt x="5622839" y="3562919"/>
                    <a:pt x="5626100" y="3704835"/>
                  </a:cubicBezTo>
                  <a:cubicBezTo>
                    <a:pt x="5629361" y="3846751"/>
                    <a:pt x="5604254" y="4089197"/>
                    <a:pt x="5626100" y="4231591"/>
                  </a:cubicBezTo>
                  <a:cubicBezTo>
                    <a:pt x="5647946" y="4373985"/>
                    <a:pt x="5594449" y="4668195"/>
                    <a:pt x="5626100" y="5007864"/>
                  </a:cubicBezTo>
                  <a:cubicBezTo>
                    <a:pt x="5657751" y="5347533"/>
                    <a:pt x="5590356" y="5431260"/>
                    <a:pt x="5626100" y="5784136"/>
                  </a:cubicBezTo>
                  <a:cubicBezTo>
                    <a:pt x="5661844" y="6137012"/>
                    <a:pt x="5655298" y="6367435"/>
                    <a:pt x="5626100" y="6643580"/>
                  </a:cubicBezTo>
                  <a:cubicBezTo>
                    <a:pt x="5596902" y="6919725"/>
                    <a:pt x="5631612" y="6947869"/>
                    <a:pt x="5626100" y="7087164"/>
                  </a:cubicBezTo>
                  <a:cubicBezTo>
                    <a:pt x="5620588" y="7226459"/>
                    <a:pt x="5614520" y="7560573"/>
                    <a:pt x="5626100" y="7863437"/>
                  </a:cubicBezTo>
                  <a:cubicBezTo>
                    <a:pt x="5637680" y="8166301"/>
                    <a:pt x="5642661" y="8310136"/>
                    <a:pt x="5626100" y="8556537"/>
                  </a:cubicBezTo>
                  <a:cubicBezTo>
                    <a:pt x="5651131" y="8675895"/>
                    <a:pt x="5510474" y="8791033"/>
                    <a:pt x="5386766" y="8795871"/>
                  </a:cubicBezTo>
                  <a:cubicBezTo>
                    <a:pt x="5170646" y="8812954"/>
                    <a:pt x="4960771" y="8789431"/>
                    <a:pt x="4794811" y="8795871"/>
                  </a:cubicBezTo>
                  <a:cubicBezTo>
                    <a:pt x="4628851" y="8802311"/>
                    <a:pt x="4434887" y="8821178"/>
                    <a:pt x="4099908" y="8795871"/>
                  </a:cubicBezTo>
                  <a:cubicBezTo>
                    <a:pt x="3764929" y="8770564"/>
                    <a:pt x="3819584" y="8817742"/>
                    <a:pt x="3559428" y="8795871"/>
                  </a:cubicBezTo>
                  <a:cubicBezTo>
                    <a:pt x="3299272" y="8774000"/>
                    <a:pt x="3254831" y="8788576"/>
                    <a:pt x="2967473" y="8795871"/>
                  </a:cubicBezTo>
                  <a:cubicBezTo>
                    <a:pt x="2680115" y="8803166"/>
                    <a:pt x="2590092" y="8787436"/>
                    <a:pt x="2478467" y="8795871"/>
                  </a:cubicBezTo>
                  <a:cubicBezTo>
                    <a:pt x="2366842" y="8804306"/>
                    <a:pt x="2151743" y="8803892"/>
                    <a:pt x="1886512" y="8795871"/>
                  </a:cubicBezTo>
                  <a:cubicBezTo>
                    <a:pt x="1621282" y="8787850"/>
                    <a:pt x="1380424" y="8799970"/>
                    <a:pt x="1191609" y="8795871"/>
                  </a:cubicBezTo>
                  <a:cubicBezTo>
                    <a:pt x="1002794" y="8791772"/>
                    <a:pt x="582312" y="8756219"/>
                    <a:pt x="239334" y="8795871"/>
                  </a:cubicBezTo>
                  <a:cubicBezTo>
                    <a:pt x="104352" y="8791364"/>
                    <a:pt x="32452" y="8691650"/>
                    <a:pt x="0" y="8556537"/>
                  </a:cubicBezTo>
                  <a:cubicBezTo>
                    <a:pt x="-30194" y="8190779"/>
                    <a:pt x="-15339" y="7919400"/>
                    <a:pt x="0" y="7697093"/>
                  </a:cubicBezTo>
                  <a:cubicBezTo>
                    <a:pt x="15339" y="7474786"/>
                    <a:pt x="-13161" y="7372964"/>
                    <a:pt x="0" y="7170337"/>
                  </a:cubicBezTo>
                  <a:cubicBezTo>
                    <a:pt x="13161" y="6967710"/>
                    <a:pt x="26793" y="6698405"/>
                    <a:pt x="0" y="6310892"/>
                  </a:cubicBezTo>
                  <a:cubicBezTo>
                    <a:pt x="-26793" y="5923380"/>
                    <a:pt x="12647" y="5771476"/>
                    <a:pt x="0" y="5617792"/>
                  </a:cubicBezTo>
                  <a:cubicBezTo>
                    <a:pt x="-12647" y="5464108"/>
                    <a:pt x="-29491" y="5259002"/>
                    <a:pt x="0" y="5007864"/>
                  </a:cubicBezTo>
                  <a:cubicBezTo>
                    <a:pt x="29491" y="4756726"/>
                    <a:pt x="1977" y="4558909"/>
                    <a:pt x="0" y="4314763"/>
                  </a:cubicBezTo>
                  <a:cubicBezTo>
                    <a:pt x="-1977" y="4070617"/>
                    <a:pt x="21847" y="4052868"/>
                    <a:pt x="0" y="3871179"/>
                  </a:cubicBezTo>
                  <a:cubicBezTo>
                    <a:pt x="-21847" y="3689490"/>
                    <a:pt x="4899" y="3634125"/>
                    <a:pt x="0" y="3427595"/>
                  </a:cubicBezTo>
                  <a:cubicBezTo>
                    <a:pt x="-4899" y="3221065"/>
                    <a:pt x="4461" y="2965738"/>
                    <a:pt x="0" y="2568151"/>
                  </a:cubicBezTo>
                  <a:cubicBezTo>
                    <a:pt x="-4461" y="2170564"/>
                    <a:pt x="29930" y="1953255"/>
                    <a:pt x="0" y="1791879"/>
                  </a:cubicBezTo>
                  <a:cubicBezTo>
                    <a:pt x="-29930" y="1630503"/>
                    <a:pt x="24399" y="1439126"/>
                    <a:pt x="0" y="1098778"/>
                  </a:cubicBezTo>
                  <a:cubicBezTo>
                    <a:pt x="-24399" y="758430"/>
                    <a:pt x="-5767" y="571576"/>
                    <a:pt x="0" y="239334"/>
                  </a:cubicBezTo>
                  <a:close/>
                </a:path>
              </a:pathLst>
            </a:custGeom>
            <a:solidFill>
              <a:schemeClr val="bg1">
                <a:alpha val="93000"/>
              </a:schemeClr>
            </a:solidFill>
            <a:ln w="38100">
              <a:solidFill>
                <a:schemeClr val="tx1"/>
              </a:solidFill>
              <a:extLst>
                <a:ext uri="{C807C97D-BFC1-408E-A445-0C87EB9F89A2}">
                  <ask:lineSketchStyleProps xmlns:ask="http://schemas.microsoft.com/office/drawing/2018/sketchyshapes" sd="749495881">
                    <a:prstGeom prst="roundRect">
                      <a:avLst>
                        <a:gd name="adj" fmla="val 4254"/>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numCol="2" spcCol="144000" rtlCol="0" anchor="t"/>
            <a:lstStyle/>
            <a:p>
              <a:pPr>
                <a:lnSpc>
                  <a:spcPct val="110000"/>
                </a:lnSpc>
              </a:pPr>
              <a:endParaRPr lang="en-US" sz="1400" b="0" i="0" u="none" strike="noStrike" dirty="0">
                <a:solidFill>
                  <a:srgbClr val="000000"/>
                </a:solidFill>
                <a:effectLst/>
                <a:latin typeface="KG Miss Kindergarten" panose="02000000000000000000" pitchFamily="2" charset="0"/>
              </a:endParaRPr>
            </a:p>
            <a:p>
              <a:pPr>
                <a:lnSpc>
                  <a:spcPct val="110000"/>
                </a:lnSpc>
              </a:pPr>
              <a:endParaRPr lang="en-US" sz="1400" dirty="0">
                <a:solidFill>
                  <a:srgbClr val="000000"/>
                </a:solidFill>
                <a:latin typeface="KG Miss Kindergarten" panose="02000000000000000000" pitchFamily="2" charset="0"/>
              </a:endParaRPr>
            </a:p>
            <a:p>
              <a:pPr>
                <a:lnSpc>
                  <a:spcPct val="110000"/>
                </a:lnSpc>
              </a:pPr>
              <a:endParaRPr lang="en-US" sz="1400" b="0" i="0" u="none" strike="noStrike" dirty="0">
                <a:solidFill>
                  <a:srgbClr val="000000"/>
                </a:solidFill>
                <a:effectLst/>
                <a:latin typeface="KG Miss Kindergarten" panose="02000000000000000000" pitchFamily="2" charset="0"/>
              </a:endParaRPr>
            </a:p>
            <a:p>
              <a:pPr>
                <a:lnSpc>
                  <a:spcPct val="110000"/>
                </a:lnSpc>
              </a:pPr>
              <a:endParaRPr lang="en-US" sz="1400" dirty="0">
                <a:solidFill>
                  <a:srgbClr val="000000"/>
                </a:solidFill>
                <a:latin typeface="KG Miss Kindergarten" panose="02000000000000000000" pitchFamily="2" charset="0"/>
              </a:endParaRPr>
            </a:p>
            <a:p>
              <a:pPr>
                <a:lnSpc>
                  <a:spcPct val="150000"/>
                </a:lnSpc>
              </a:pPr>
              <a:br>
                <a:rPr lang="en-US" sz="1400" dirty="0">
                  <a:solidFill>
                    <a:srgbClr val="000000"/>
                  </a:solidFill>
                  <a:latin typeface="KG Miss Kindergarten" panose="02000000000000000000" pitchFamily="2" charset="0"/>
                </a:rPr>
              </a:br>
              <a:r>
                <a:rPr lang="en-US" sz="1500" b="0" i="0" u="none" strike="noStrike" dirty="0">
                  <a:solidFill>
                    <a:srgbClr val="000000"/>
                  </a:solidFill>
                  <a:effectLst/>
                  <a:latin typeface="KG First Time In Forever" panose="02000506000000020003" pitchFamily="2" charset="0"/>
                </a:rPr>
                <a:t>I've created this </a:t>
              </a:r>
              <a:r>
                <a:rPr lang="en-US" sz="1400" dirty="0">
                  <a:solidFill>
                    <a:srgbClr val="000000"/>
                  </a:solidFill>
                  <a:latin typeface="KG Second Chances Solid" panose="02000000000000000000" pitchFamily="2" charset="0"/>
                </a:rPr>
                <a:t>editable curriculum </a:t>
              </a:r>
              <a:r>
                <a:rPr lang="en-US" sz="1500" b="0" i="0" u="none" strike="noStrike" dirty="0">
                  <a:solidFill>
                    <a:srgbClr val="000000"/>
                  </a:solidFill>
                  <a:effectLst/>
                  <a:latin typeface="KG First Time In Forever" panose="02000506000000020003" pitchFamily="2" charset="0"/>
                </a:rPr>
                <a:t>designed to </a:t>
              </a:r>
              <a:r>
                <a:rPr lang="en-US" sz="1400" dirty="0">
                  <a:solidFill>
                    <a:srgbClr val="000000"/>
                  </a:solidFill>
                  <a:latin typeface="KG Second Chances Solid" panose="02000000000000000000" pitchFamily="2" charset="0"/>
                </a:rPr>
                <a:t>save you time </a:t>
              </a:r>
              <a:r>
                <a:rPr lang="en-US" sz="1500" b="0" i="0" u="none" strike="noStrike" dirty="0">
                  <a:solidFill>
                    <a:srgbClr val="000000"/>
                  </a:solidFill>
                  <a:effectLst/>
                  <a:latin typeface="KG First Time In Forever" panose="02000506000000020003" pitchFamily="2" charset="0"/>
                </a:rPr>
                <a:t>and </a:t>
              </a:r>
              <a:r>
                <a:rPr lang="en-US" sz="1500" dirty="0">
                  <a:solidFill>
                    <a:srgbClr val="000000"/>
                  </a:solidFill>
                  <a:latin typeface="KG First Time In Forever" panose="02000506000000020003" pitchFamily="2" charset="0"/>
                </a:rPr>
                <a:t>energize your classroom</a:t>
              </a:r>
              <a:r>
                <a:rPr lang="en-US" sz="1500" b="0" i="0" u="none" strike="noStrike" dirty="0">
                  <a:solidFill>
                    <a:srgbClr val="000000"/>
                  </a:solidFill>
                  <a:effectLst/>
                  <a:latin typeface="KG First Time In Forever" panose="02000506000000020003" pitchFamily="2" charset="0"/>
                </a:rPr>
                <a:t>. </a:t>
              </a:r>
            </a:p>
            <a:p>
              <a:pPr>
                <a:lnSpc>
                  <a:spcPct val="150000"/>
                </a:lnSpc>
              </a:pPr>
              <a:endParaRPr lang="en-US" sz="1500" dirty="0">
                <a:solidFill>
                  <a:srgbClr val="000000"/>
                </a:solidFill>
                <a:latin typeface="KG First Time In Forever" panose="02000506000000020003" pitchFamily="2" charset="0"/>
              </a:endParaRPr>
            </a:p>
            <a:p>
              <a:pPr>
                <a:lnSpc>
                  <a:spcPct val="150000"/>
                </a:lnSpc>
              </a:pPr>
              <a:r>
                <a:rPr lang="en-US" sz="1500" b="0" i="0" u="none" strike="noStrike" dirty="0">
                  <a:solidFill>
                    <a:srgbClr val="000000"/>
                  </a:solidFill>
                  <a:effectLst/>
                  <a:latin typeface="KG First Time In Forever" panose="02000506000000020003" pitchFamily="2" charset="0"/>
                </a:rPr>
                <a:t>Feel free to </a:t>
              </a:r>
              <a:r>
                <a:rPr lang="en-US" sz="1400" dirty="0">
                  <a:solidFill>
                    <a:srgbClr val="D18BAD"/>
                  </a:solidFill>
                  <a:latin typeface="KG Second Chances Solid" panose="02000000000000000000" pitchFamily="2" charset="0"/>
                </a:rPr>
                <a:t>click</a:t>
              </a:r>
              <a:r>
                <a:rPr lang="en-US" sz="1500" b="0" i="0" u="none" strike="noStrike" dirty="0">
                  <a:solidFill>
                    <a:srgbClr val="000000"/>
                  </a:solidFill>
                  <a:effectLst/>
                  <a:latin typeface="KG First Time In Forever" panose="02000506000000020003" pitchFamily="2" charset="0"/>
                </a:rPr>
                <a:t> on the images or </a:t>
              </a:r>
              <a:r>
                <a:rPr lang="en-US" sz="1400" dirty="0">
                  <a:solidFill>
                    <a:srgbClr val="000000"/>
                  </a:solidFill>
                  <a:latin typeface="KG Second Chances Solid" panose="02000000000000000000" pitchFamily="2" charset="0"/>
                </a:rPr>
                <a:t>hyperlinks</a:t>
              </a:r>
              <a:r>
                <a:rPr lang="en-US" sz="1500" b="0" i="0" u="none" strike="noStrike" dirty="0">
                  <a:solidFill>
                    <a:srgbClr val="000000"/>
                  </a:solidFill>
                  <a:effectLst/>
                  <a:latin typeface="KG First Time In Forever" panose="02000506000000020003" pitchFamily="2" charset="0"/>
                </a:rPr>
                <a:t> to </a:t>
              </a:r>
              <a:r>
                <a:rPr lang="en-US" sz="1400" dirty="0">
                  <a:solidFill>
                    <a:srgbClr val="000000"/>
                  </a:solidFill>
                  <a:latin typeface="KG Second Chances Solid" panose="02000000000000000000" pitchFamily="2" charset="0"/>
                </a:rPr>
                <a:t>explore the materials </a:t>
              </a:r>
              <a:r>
                <a:rPr lang="en-US" sz="1500" b="0" i="0" u="none" strike="noStrike" dirty="0">
                  <a:solidFill>
                    <a:srgbClr val="000000"/>
                  </a:solidFill>
                  <a:effectLst/>
                  <a:latin typeface="KG First Time In Forever" panose="02000506000000020003" pitchFamily="2" charset="0"/>
                </a:rPr>
                <a:t>and get a taste of what's in store. With my curriculum, you'll have everything you need to captivate your students and make learning enjoyable. </a:t>
              </a:r>
            </a:p>
            <a:p>
              <a:pPr>
                <a:lnSpc>
                  <a:spcPct val="150000"/>
                </a:lnSpc>
              </a:pPr>
              <a:endParaRPr lang="en-US" sz="1500" dirty="0">
                <a:solidFill>
                  <a:srgbClr val="000000"/>
                </a:solidFill>
                <a:latin typeface="KG First Time In Forever" panose="02000506000000020003" pitchFamily="2" charset="0"/>
              </a:endParaRPr>
            </a:p>
            <a:p>
              <a:pPr>
                <a:lnSpc>
                  <a:spcPct val="150000"/>
                </a:lnSpc>
              </a:pPr>
              <a:r>
                <a:rPr lang="en-US" sz="1500" b="0" i="0" u="none" strike="noStrike" dirty="0">
                  <a:solidFill>
                    <a:srgbClr val="000000"/>
                  </a:solidFill>
                  <a:effectLst/>
                  <a:latin typeface="KG First Time In Forever" panose="02000506000000020003" pitchFamily="2" charset="0"/>
                </a:rPr>
                <a:t>My </a:t>
              </a:r>
              <a:r>
                <a:rPr lang="en-US" sz="1400" dirty="0">
                  <a:solidFill>
                    <a:srgbClr val="D18BAD"/>
                  </a:solidFill>
                  <a:latin typeface="KG Second Chances Solid" panose="02000000000000000000" pitchFamily="2" charset="0"/>
                </a:rPr>
                <a:t>curriculum</a:t>
              </a:r>
              <a:r>
                <a:rPr lang="en-US" sz="1500" b="0" i="0" u="none" strike="noStrike" dirty="0">
                  <a:solidFill>
                    <a:srgbClr val="000000"/>
                  </a:solidFill>
                  <a:effectLst/>
                  <a:latin typeface="KG First Time In Forever" panose="02000506000000020003" pitchFamily="2" charset="0"/>
                </a:rPr>
                <a:t> </a:t>
              </a:r>
              <a:r>
                <a:rPr lang="en-US" sz="1400" dirty="0">
                  <a:solidFill>
                    <a:srgbClr val="000000"/>
                  </a:solidFill>
                  <a:latin typeface="KG Second Chances Solid" panose="02000000000000000000" pitchFamily="2" charset="0"/>
                </a:rPr>
                <a:t>offers a range of ideas </a:t>
              </a:r>
              <a:r>
                <a:rPr lang="en-US" sz="1500" b="0" i="0" u="none" strike="noStrike" dirty="0">
                  <a:solidFill>
                    <a:srgbClr val="000000"/>
                  </a:solidFill>
                  <a:effectLst/>
                  <a:latin typeface="KG First Time In Forever" panose="02000506000000020003" pitchFamily="2" charset="0"/>
                </a:rPr>
                <a:t>and </a:t>
              </a:r>
              <a:r>
                <a:rPr lang="en-US" sz="1400" dirty="0">
                  <a:solidFill>
                    <a:srgbClr val="000000"/>
                  </a:solidFill>
                  <a:latin typeface="KG Second Chances Solid" panose="02000000000000000000" pitchFamily="2" charset="0"/>
                </a:rPr>
                <a:t>inspiration</a:t>
              </a:r>
              <a:r>
                <a:rPr lang="en-US" sz="1500" b="0" i="0" u="none" strike="noStrike" dirty="0">
                  <a:solidFill>
                    <a:srgbClr val="000000"/>
                  </a:solidFill>
                  <a:effectLst/>
                  <a:latin typeface="KG First Time In Forever" panose="02000506000000020003" pitchFamily="2" charset="0"/>
                </a:rPr>
                <a:t> to elevate your lessons. Whether or not you choose to purchase my additional resources, you'll find a </a:t>
              </a:r>
              <a:r>
                <a:rPr lang="en-US" sz="1400" dirty="0">
                  <a:solidFill>
                    <a:srgbClr val="000000"/>
                  </a:solidFill>
                  <a:latin typeface="KG Second Chances Solid" panose="02000000000000000000" pitchFamily="2" charset="0"/>
                </a:rPr>
                <a:t>wealth of activities </a:t>
              </a:r>
              <a:r>
                <a:rPr lang="en-US" sz="1500" b="0" i="0" u="none" strike="noStrike" dirty="0">
                  <a:solidFill>
                    <a:srgbClr val="000000"/>
                  </a:solidFill>
                  <a:effectLst/>
                  <a:latin typeface="KG First Time In Forever" panose="02000506000000020003" pitchFamily="2" charset="0"/>
                </a:rPr>
                <a:t>to enrich your teaching. From analyzing primary</a:t>
              </a:r>
            </a:p>
            <a:p>
              <a:pPr>
                <a:lnSpc>
                  <a:spcPct val="150000"/>
                </a:lnSpc>
              </a:pPr>
              <a:endParaRPr lang="en-US" sz="1500" dirty="0">
                <a:solidFill>
                  <a:srgbClr val="000000"/>
                </a:solidFill>
                <a:latin typeface="KG First Time In Forever" panose="02000506000000020003" pitchFamily="2" charset="0"/>
              </a:endParaRPr>
            </a:p>
            <a:p>
              <a:pPr>
                <a:lnSpc>
                  <a:spcPct val="150000"/>
                </a:lnSpc>
              </a:pPr>
              <a:endParaRPr lang="en-US" sz="1500" b="0" i="0" u="none" strike="noStrike" dirty="0">
                <a:solidFill>
                  <a:srgbClr val="000000"/>
                </a:solidFill>
                <a:effectLst/>
                <a:latin typeface="KG First Time In Forever" panose="02000506000000020003" pitchFamily="2" charset="0"/>
              </a:endParaRPr>
            </a:p>
            <a:p>
              <a:pPr>
                <a:lnSpc>
                  <a:spcPct val="150000"/>
                </a:lnSpc>
              </a:pPr>
              <a:endParaRPr lang="en-US" sz="1500" dirty="0">
                <a:solidFill>
                  <a:srgbClr val="000000"/>
                </a:solidFill>
                <a:latin typeface="KG First Time In Forever" panose="02000506000000020003" pitchFamily="2" charset="0"/>
              </a:endParaRPr>
            </a:p>
            <a:p>
              <a:pPr>
                <a:lnSpc>
                  <a:spcPct val="150000"/>
                </a:lnSpc>
              </a:pPr>
              <a:br>
                <a:rPr lang="en-US" sz="1000" b="0" i="0" u="none" strike="noStrike" dirty="0">
                  <a:solidFill>
                    <a:srgbClr val="000000"/>
                  </a:solidFill>
                  <a:effectLst/>
                  <a:latin typeface="KG First Time In Forever" panose="02000506000000020003" pitchFamily="2" charset="0"/>
                </a:rPr>
              </a:br>
              <a:r>
                <a:rPr lang="en-US" sz="1500" b="0" i="0" u="none" strike="noStrike" dirty="0">
                  <a:solidFill>
                    <a:srgbClr val="000000"/>
                  </a:solidFill>
                  <a:effectLst/>
                  <a:latin typeface="KG First Time In Forever" panose="02000506000000020003" pitchFamily="2" charset="0"/>
                </a:rPr>
                <a:t>sources to creating charts, conducting research, or delivering multimedia presentations, these suggestions will bring variety and depth to your classroom. You're in control of how you implement the curriculum, making it a </a:t>
              </a:r>
              <a:r>
                <a:rPr lang="en-US" sz="1400" dirty="0">
                  <a:solidFill>
                    <a:srgbClr val="000000"/>
                  </a:solidFill>
                  <a:latin typeface="KG Second Chances Solid" panose="02000000000000000000" pitchFamily="2" charset="0"/>
                </a:rPr>
                <a:t>flexible tool </a:t>
              </a:r>
              <a:r>
                <a:rPr lang="en-US" sz="1500" b="0" i="0" u="none" strike="noStrike" dirty="0">
                  <a:solidFill>
                    <a:srgbClr val="000000"/>
                  </a:solidFill>
                  <a:effectLst/>
                  <a:latin typeface="KG First Time In Forever" panose="02000506000000020003" pitchFamily="2" charset="0"/>
                </a:rPr>
                <a:t>that aligns with your teaching style. </a:t>
              </a:r>
            </a:p>
            <a:p>
              <a:pPr>
                <a:lnSpc>
                  <a:spcPct val="150000"/>
                </a:lnSpc>
              </a:pPr>
              <a:endParaRPr lang="en-US" sz="1500" dirty="0">
                <a:solidFill>
                  <a:srgbClr val="000000"/>
                </a:solidFill>
                <a:latin typeface="KG First Time In Forever" panose="02000506000000020003" pitchFamily="2" charset="0"/>
              </a:endParaRPr>
            </a:p>
            <a:p>
              <a:pPr>
                <a:lnSpc>
                  <a:spcPct val="150000"/>
                </a:lnSpc>
              </a:pPr>
              <a:r>
                <a:rPr lang="en-US" sz="1500" b="0" i="0" u="none" strike="noStrike" dirty="0">
                  <a:solidFill>
                    <a:srgbClr val="000000"/>
                  </a:solidFill>
                  <a:effectLst/>
                  <a:latin typeface="KG First Time In Forever" panose="02000506000000020003" pitchFamily="2" charset="0"/>
                </a:rPr>
                <a:t>So, dive in and explore the possibilities! Your students will thank you for the </a:t>
              </a:r>
              <a:r>
                <a:rPr lang="en-US" sz="1400" dirty="0">
                  <a:solidFill>
                    <a:srgbClr val="000000"/>
                  </a:solidFill>
                  <a:latin typeface="KG Second Chances Solid" panose="02000000000000000000" pitchFamily="2" charset="0"/>
                </a:rPr>
                <a:t>engaging and dynamic </a:t>
              </a:r>
              <a:r>
                <a:rPr lang="en-US" sz="1500" dirty="0">
                  <a:solidFill>
                    <a:srgbClr val="000000"/>
                  </a:solidFill>
                  <a:latin typeface="KG First Time In Forever" panose="02000506000000020003" pitchFamily="2" charset="0"/>
                </a:rPr>
                <a:t>learning</a:t>
              </a:r>
              <a:r>
                <a:rPr lang="en-US" sz="1500" b="0" i="0" u="none" strike="noStrike" dirty="0">
                  <a:solidFill>
                    <a:srgbClr val="000000"/>
                  </a:solidFill>
                  <a:effectLst/>
                  <a:latin typeface="KG First Time In Forever" panose="02000506000000020003" pitchFamily="2" charset="0"/>
                </a:rPr>
                <a:t> </a:t>
              </a:r>
              <a:r>
                <a:rPr lang="en-US" sz="1500" dirty="0">
                  <a:solidFill>
                    <a:srgbClr val="000000"/>
                  </a:solidFill>
                  <a:latin typeface="KG First Time In Forever" panose="02000506000000020003" pitchFamily="2" charset="0"/>
                </a:rPr>
                <a:t>experience</a:t>
              </a:r>
              <a:r>
                <a:rPr lang="en-US" sz="1500" b="0" i="0" u="none" strike="noStrike" dirty="0">
                  <a:solidFill>
                    <a:srgbClr val="000000"/>
                  </a:solidFill>
                  <a:effectLst/>
                  <a:latin typeface="KG First Time In Forever" panose="02000506000000020003" pitchFamily="2" charset="0"/>
                </a:rPr>
                <a:t>. Let's embark on this exciting journey </a:t>
              </a:r>
              <a:r>
                <a:rPr lang="en-US" sz="1400" dirty="0">
                  <a:solidFill>
                    <a:srgbClr val="D18BAD"/>
                  </a:solidFill>
                  <a:latin typeface="KG Second Chances Solid" panose="02000000000000000000" pitchFamily="2" charset="0"/>
                </a:rPr>
                <a:t>together</a:t>
              </a:r>
              <a:r>
                <a:rPr lang="en-US" sz="1500" b="0" i="0" u="none" strike="noStrike" dirty="0">
                  <a:solidFill>
                    <a:srgbClr val="000000"/>
                  </a:solidFill>
                  <a:effectLst/>
                  <a:latin typeface="KG First Time In Forever" panose="02000506000000020003" pitchFamily="2" charset="0"/>
                </a:rPr>
                <a:t>!</a:t>
              </a:r>
              <a:endParaRPr lang="de-DE" sz="1500" dirty="0">
                <a:solidFill>
                  <a:schemeClr val="tx1"/>
                </a:solidFill>
                <a:latin typeface="KG First Time In Forever" panose="02000506000000020003" pitchFamily="2" charset="0"/>
              </a:endParaRPr>
            </a:p>
            <a:p>
              <a:endParaRPr lang="de-DE" sz="1500" dirty="0">
                <a:solidFill>
                  <a:schemeClr val="tx1"/>
                </a:solidFill>
                <a:latin typeface="KG Miss Kindergarten" panose="02000000000000000000" pitchFamily="2" charset="0"/>
              </a:endParaRPr>
            </a:p>
            <a:p>
              <a:endParaRPr lang="de-DE" sz="1200" dirty="0">
                <a:solidFill>
                  <a:schemeClr val="tx1"/>
                </a:solidFill>
                <a:latin typeface="KG Miss Kindergarten" panose="02000000000000000000" pitchFamily="2" charset="0"/>
              </a:endParaRPr>
            </a:p>
          </p:txBody>
        </p:sp>
        <p:sp>
          <p:nvSpPr>
            <p:cNvPr id="5" name="Textfeld 4">
              <a:extLst>
                <a:ext uri="{FF2B5EF4-FFF2-40B4-BE49-F238E27FC236}">
                  <a16:creationId xmlns:a16="http://schemas.microsoft.com/office/drawing/2014/main" id="{E9BD6B73-C012-5564-9E9A-F43EE94A0112}"/>
                </a:ext>
              </a:extLst>
            </p:cNvPr>
            <p:cNvSpPr txBox="1"/>
            <p:nvPr/>
          </p:nvSpPr>
          <p:spPr>
            <a:xfrm>
              <a:off x="3947547" y="7711018"/>
              <a:ext cx="1614695" cy="1377952"/>
            </a:xfrm>
            <a:prstGeom prst="rect">
              <a:avLst/>
            </a:prstGeom>
            <a:noFill/>
          </p:spPr>
          <p:txBody>
            <a:bodyPr wrap="square" rtlCol="0">
              <a:spAutoFit/>
            </a:bodyPr>
            <a:lstStyle/>
            <a:p>
              <a:pPr algn="r"/>
              <a:r>
                <a:rPr lang="de-DE" sz="6000" dirty="0">
                  <a:solidFill>
                    <a:schemeClr val="accent1">
                      <a:lumMod val="75000"/>
                    </a:schemeClr>
                  </a:solidFill>
                  <a:latin typeface="Playlist" pitchFamily="50" charset="0"/>
                </a:rPr>
                <a:t>Manuela</a:t>
              </a:r>
            </a:p>
          </p:txBody>
        </p:sp>
      </p:grpSp>
      <p:sp>
        <p:nvSpPr>
          <p:cNvPr id="6" name="Textfeld 5">
            <a:extLst>
              <a:ext uri="{FF2B5EF4-FFF2-40B4-BE49-F238E27FC236}">
                <a16:creationId xmlns:a16="http://schemas.microsoft.com/office/drawing/2014/main" id="{E5341004-DCC6-A168-B552-EC38ABA61355}"/>
              </a:ext>
            </a:extLst>
          </p:cNvPr>
          <p:cNvSpPr txBox="1"/>
          <p:nvPr/>
        </p:nvSpPr>
        <p:spPr>
          <a:xfrm>
            <a:off x="167640" y="510465"/>
            <a:ext cx="9078685" cy="1015663"/>
          </a:xfrm>
          <a:prstGeom prst="rect">
            <a:avLst/>
          </a:prstGeom>
          <a:noFill/>
        </p:spPr>
        <p:txBody>
          <a:bodyPr wrap="square">
            <a:spAutoFit/>
          </a:bodyPr>
          <a:lstStyle/>
          <a:p>
            <a:pPr algn="ctr"/>
            <a:r>
              <a:rPr lang="de-DE" sz="6000" dirty="0">
                <a:solidFill>
                  <a:schemeClr val="accent1">
                    <a:lumMod val="75000"/>
                  </a:schemeClr>
                </a:solidFill>
                <a:latin typeface="KG Second Chances Solid" panose="02000000000000000000" pitchFamily="2" charset="0"/>
              </a:rPr>
              <a:t>TIPS FOR TEACHERS</a:t>
            </a:r>
            <a:endParaRPr lang="de-DE" sz="2400" b="0" i="0" u="none" strike="noStrike" dirty="0">
              <a:solidFill>
                <a:schemeClr val="accent1">
                  <a:lumMod val="75000"/>
                </a:schemeClr>
              </a:solidFill>
              <a:effectLst/>
              <a:latin typeface="KG Miss Kindergarten" panose="02000000000000000000" pitchFamily="2" charset="0"/>
            </a:endParaRPr>
          </a:p>
        </p:txBody>
      </p:sp>
    </p:spTree>
    <p:extLst>
      <p:ext uri="{BB962C8B-B14F-4D97-AF65-F5344CB8AC3E}">
        <p14:creationId xmlns:p14="http://schemas.microsoft.com/office/powerpoint/2010/main" val="7011288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Rounded Corners 1">
            <a:extLst>
              <a:ext uri="{FF2B5EF4-FFF2-40B4-BE49-F238E27FC236}">
                <a16:creationId xmlns:a16="http://schemas.microsoft.com/office/drawing/2014/main" id="{4081AA73-0E93-EE80-E72C-82AD7FF50826}"/>
              </a:ext>
            </a:extLst>
          </p:cNvPr>
          <p:cNvSpPr/>
          <p:nvPr/>
        </p:nvSpPr>
        <p:spPr>
          <a:xfrm>
            <a:off x="228600" y="207084"/>
            <a:ext cx="9509760" cy="6483275"/>
          </a:xfrm>
          <a:custGeom>
            <a:avLst/>
            <a:gdLst>
              <a:gd name="connsiteX0" fmla="*/ 0 w 9509760"/>
              <a:gd name="connsiteY0" fmla="*/ 275799 h 6483275"/>
              <a:gd name="connsiteX1" fmla="*/ 275799 w 9509760"/>
              <a:gd name="connsiteY1" fmla="*/ 0 h 6483275"/>
              <a:gd name="connsiteX2" fmla="*/ 696144 w 9509760"/>
              <a:gd name="connsiteY2" fmla="*/ 0 h 6483275"/>
              <a:gd name="connsiteX3" fmla="*/ 1295651 w 9509760"/>
              <a:gd name="connsiteY3" fmla="*/ 0 h 6483275"/>
              <a:gd name="connsiteX4" fmla="*/ 1984741 w 9509760"/>
              <a:gd name="connsiteY4" fmla="*/ 0 h 6483275"/>
              <a:gd name="connsiteX5" fmla="*/ 2405085 w 9509760"/>
              <a:gd name="connsiteY5" fmla="*/ 0 h 6483275"/>
              <a:gd name="connsiteX6" fmla="*/ 2915011 w 9509760"/>
              <a:gd name="connsiteY6" fmla="*/ 0 h 6483275"/>
              <a:gd name="connsiteX7" fmla="*/ 3693682 w 9509760"/>
              <a:gd name="connsiteY7" fmla="*/ 0 h 6483275"/>
              <a:gd name="connsiteX8" fmla="*/ 4203608 w 9509760"/>
              <a:gd name="connsiteY8" fmla="*/ 0 h 6483275"/>
              <a:gd name="connsiteX9" fmla="*/ 4623953 w 9509760"/>
              <a:gd name="connsiteY9" fmla="*/ 0 h 6483275"/>
              <a:gd name="connsiteX10" fmla="*/ 5402624 w 9509760"/>
              <a:gd name="connsiteY10" fmla="*/ 0 h 6483275"/>
              <a:gd name="connsiteX11" fmla="*/ 6181295 w 9509760"/>
              <a:gd name="connsiteY11" fmla="*/ 0 h 6483275"/>
              <a:gd name="connsiteX12" fmla="*/ 6959966 w 9509760"/>
              <a:gd name="connsiteY12" fmla="*/ 0 h 6483275"/>
              <a:gd name="connsiteX13" fmla="*/ 7828219 w 9509760"/>
              <a:gd name="connsiteY13" fmla="*/ 0 h 6483275"/>
              <a:gd name="connsiteX14" fmla="*/ 8517308 w 9509760"/>
              <a:gd name="connsiteY14" fmla="*/ 0 h 6483275"/>
              <a:gd name="connsiteX15" fmla="*/ 9233961 w 9509760"/>
              <a:gd name="connsiteY15" fmla="*/ 0 h 6483275"/>
              <a:gd name="connsiteX16" fmla="*/ 9509760 w 9509760"/>
              <a:gd name="connsiteY16" fmla="*/ 275799 h 6483275"/>
              <a:gd name="connsiteX17" fmla="*/ 9509760 w 9509760"/>
              <a:gd name="connsiteY17" fmla="*/ 1053508 h 6483275"/>
              <a:gd name="connsiteX18" fmla="*/ 9509760 w 9509760"/>
              <a:gd name="connsiteY18" fmla="*/ 1534633 h 6483275"/>
              <a:gd name="connsiteX19" fmla="*/ 9509760 w 9509760"/>
              <a:gd name="connsiteY19" fmla="*/ 2015758 h 6483275"/>
              <a:gd name="connsiteX20" fmla="*/ 9509760 w 9509760"/>
              <a:gd name="connsiteY20" fmla="*/ 2615516 h 6483275"/>
              <a:gd name="connsiteX21" fmla="*/ 9509760 w 9509760"/>
              <a:gd name="connsiteY21" fmla="*/ 3274591 h 6483275"/>
              <a:gd name="connsiteX22" fmla="*/ 9509760 w 9509760"/>
              <a:gd name="connsiteY22" fmla="*/ 3933666 h 6483275"/>
              <a:gd name="connsiteX23" fmla="*/ 9509760 w 9509760"/>
              <a:gd name="connsiteY23" fmla="*/ 4414791 h 6483275"/>
              <a:gd name="connsiteX24" fmla="*/ 9509760 w 9509760"/>
              <a:gd name="connsiteY24" fmla="*/ 5014550 h 6483275"/>
              <a:gd name="connsiteX25" fmla="*/ 9509760 w 9509760"/>
              <a:gd name="connsiteY25" fmla="*/ 5495675 h 6483275"/>
              <a:gd name="connsiteX26" fmla="*/ 9509760 w 9509760"/>
              <a:gd name="connsiteY26" fmla="*/ 6207476 h 6483275"/>
              <a:gd name="connsiteX27" fmla="*/ 9233961 w 9509760"/>
              <a:gd name="connsiteY27" fmla="*/ 6483275 h 6483275"/>
              <a:gd name="connsiteX28" fmla="*/ 8455290 w 9509760"/>
              <a:gd name="connsiteY28" fmla="*/ 6483275 h 6483275"/>
              <a:gd name="connsiteX29" fmla="*/ 7676619 w 9509760"/>
              <a:gd name="connsiteY29" fmla="*/ 6483275 h 6483275"/>
              <a:gd name="connsiteX30" fmla="*/ 7256274 w 9509760"/>
              <a:gd name="connsiteY30" fmla="*/ 6483275 h 6483275"/>
              <a:gd name="connsiteX31" fmla="*/ 6656767 w 9509760"/>
              <a:gd name="connsiteY31" fmla="*/ 6483275 h 6483275"/>
              <a:gd name="connsiteX32" fmla="*/ 6057259 w 9509760"/>
              <a:gd name="connsiteY32" fmla="*/ 6483275 h 6483275"/>
              <a:gd name="connsiteX33" fmla="*/ 5189006 w 9509760"/>
              <a:gd name="connsiteY33" fmla="*/ 6483275 h 6483275"/>
              <a:gd name="connsiteX34" fmla="*/ 4589499 w 9509760"/>
              <a:gd name="connsiteY34" fmla="*/ 6483275 h 6483275"/>
              <a:gd name="connsiteX35" fmla="*/ 4169154 w 9509760"/>
              <a:gd name="connsiteY35" fmla="*/ 6483275 h 6483275"/>
              <a:gd name="connsiteX36" fmla="*/ 3569646 w 9509760"/>
              <a:gd name="connsiteY36" fmla="*/ 6483275 h 6483275"/>
              <a:gd name="connsiteX37" fmla="*/ 3059720 w 9509760"/>
              <a:gd name="connsiteY37" fmla="*/ 6483275 h 6483275"/>
              <a:gd name="connsiteX38" fmla="*/ 2191467 w 9509760"/>
              <a:gd name="connsiteY38" fmla="*/ 6483275 h 6483275"/>
              <a:gd name="connsiteX39" fmla="*/ 1412796 w 9509760"/>
              <a:gd name="connsiteY39" fmla="*/ 6483275 h 6483275"/>
              <a:gd name="connsiteX40" fmla="*/ 275799 w 9509760"/>
              <a:gd name="connsiteY40" fmla="*/ 6483275 h 6483275"/>
              <a:gd name="connsiteX41" fmla="*/ 0 w 9509760"/>
              <a:gd name="connsiteY41" fmla="*/ 6207476 h 6483275"/>
              <a:gd name="connsiteX42" fmla="*/ 0 w 9509760"/>
              <a:gd name="connsiteY42" fmla="*/ 5548401 h 6483275"/>
              <a:gd name="connsiteX43" fmla="*/ 0 w 9509760"/>
              <a:gd name="connsiteY43" fmla="*/ 5067276 h 6483275"/>
              <a:gd name="connsiteX44" fmla="*/ 0 w 9509760"/>
              <a:gd name="connsiteY44" fmla="*/ 4289567 h 6483275"/>
              <a:gd name="connsiteX45" fmla="*/ 0 w 9509760"/>
              <a:gd name="connsiteY45" fmla="*/ 3511858 h 6483275"/>
              <a:gd name="connsiteX46" fmla="*/ 0 w 9509760"/>
              <a:gd name="connsiteY46" fmla="*/ 3030733 h 6483275"/>
              <a:gd name="connsiteX47" fmla="*/ 0 w 9509760"/>
              <a:gd name="connsiteY47" fmla="*/ 2490292 h 6483275"/>
              <a:gd name="connsiteX48" fmla="*/ 0 w 9509760"/>
              <a:gd name="connsiteY48" fmla="*/ 1831217 h 6483275"/>
              <a:gd name="connsiteX49" fmla="*/ 0 w 9509760"/>
              <a:gd name="connsiteY49" fmla="*/ 1172141 h 6483275"/>
              <a:gd name="connsiteX50" fmla="*/ 0 w 9509760"/>
              <a:gd name="connsiteY50" fmla="*/ 275799 h 648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9509760" h="6483275" fill="none" extrusionOk="0">
                <a:moveTo>
                  <a:pt x="0" y="275799"/>
                </a:moveTo>
                <a:cubicBezTo>
                  <a:pt x="8699" y="143044"/>
                  <a:pt x="140714" y="-4518"/>
                  <a:pt x="275799" y="0"/>
                </a:cubicBezTo>
                <a:cubicBezTo>
                  <a:pt x="384510" y="5938"/>
                  <a:pt x="580473" y="-3160"/>
                  <a:pt x="696144" y="0"/>
                </a:cubicBezTo>
                <a:cubicBezTo>
                  <a:pt x="811815" y="3160"/>
                  <a:pt x="1084759" y="15092"/>
                  <a:pt x="1295651" y="0"/>
                </a:cubicBezTo>
                <a:cubicBezTo>
                  <a:pt x="1506543" y="-15092"/>
                  <a:pt x="1798597" y="28141"/>
                  <a:pt x="1984741" y="0"/>
                </a:cubicBezTo>
                <a:cubicBezTo>
                  <a:pt x="2170885" y="-28141"/>
                  <a:pt x="2251460" y="-12057"/>
                  <a:pt x="2405085" y="0"/>
                </a:cubicBezTo>
                <a:cubicBezTo>
                  <a:pt x="2558710" y="12057"/>
                  <a:pt x="2707637" y="12361"/>
                  <a:pt x="2915011" y="0"/>
                </a:cubicBezTo>
                <a:cubicBezTo>
                  <a:pt x="3122385" y="-12361"/>
                  <a:pt x="3376137" y="34196"/>
                  <a:pt x="3693682" y="0"/>
                </a:cubicBezTo>
                <a:cubicBezTo>
                  <a:pt x="4011227" y="-34196"/>
                  <a:pt x="4049383" y="6679"/>
                  <a:pt x="4203608" y="0"/>
                </a:cubicBezTo>
                <a:cubicBezTo>
                  <a:pt x="4357833" y="-6679"/>
                  <a:pt x="4415595" y="2305"/>
                  <a:pt x="4623953" y="0"/>
                </a:cubicBezTo>
                <a:cubicBezTo>
                  <a:pt x="4832312" y="-2305"/>
                  <a:pt x="5201122" y="-18187"/>
                  <a:pt x="5402624" y="0"/>
                </a:cubicBezTo>
                <a:cubicBezTo>
                  <a:pt x="5604126" y="18187"/>
                  <a:pt x="5921876" y="-2918"/>
                  <a:pt x="6181295" y="0"/>
                </a:cubicBezTo>
                <a:cubicBezTo>
                  <a:pt x="6440714" y="2918"/>
                  <a:pt x="6711975" y="37524"/>
                  <a:pt x="6959966" y="0"/>
                </a:cubicBezTo>
                <a:cubicBezTo>
                  <a:pt x="7207957" y="-37524"/>
                  <a:pt x="7623119" y="-20230"/>
                  <a:pt x="7828219" y="0"/>
                </a:cubicBezTo>
                <a:cubicBezTo>
                  <a:pt x="8033319" y="20230"/>
                  <a:pt x="8276799" y="20432"/>
                  <a:pt x="8517308" y="0"/>
                </a:cubicBezTo>
                <a:cubicBezTo>
                  <a:pt x="8757817" y="-20432"/>
                  <a:pt x="9059522" y="-23430"/>
                  <a:pt x="9233961" y="0"/>
                </a:cubicBezTo>
                <a:cubicBezTo>
                  <a:pt x="9379449" y="-13078"/>
                  <a:pt x="9489744" y="122770"/>
                  <a:pt x="9509760" y="275799"/>
                </a:cubicBezTo>
                <a:cubicBezTo>
                  <a:pt x="9531406" y="565534"/>
                  <a:pt x="9525903" y="881177"/>
                  <a:pt x="9509760" y="1053508"/>
                </a:cubicBezTo>
                <a:cubicBezTo>
                  <a:pt x="9493617" y="1225839"/>
                  <a:pt x="9509361" y="1363802"/>
                  <a:pt x="9509760" y="1534633"/>
                </a:cubicBezTo>
                <a:cubicBezTo>
                  <a:pt x="9510159" y="1705465"/>
                  <a:pt x="9493038" y="1861189"/>
                  <a:pt x="9509760" y="2015758"/>
                </a:cubicBezTo>
                <a:cubicBezTo>
                  <a:pt x="9526482" y="2170328"/>
                  <a:pt x="9488148" y="2423014"/>
                  <a:pt x="9509760" y="2615516"/>
                </a:cubicBezTo>
                <a:cubicBezTo>
                  <a:pt x="9531372" y="2808018"/>
                  <a:pt x="9496677" y="3007402"/>
                  <a:pt x="9509760" y="3274591"/>
                </a:cubicBezTo>
                <a:cubicBezTo>
                  <a:pt x="9522843" y="3541780"/>
                  <a:pt x="9536139" y="3636757"/>
                  <a:pt x="9509760" y="3933666"/>
                </a:cubicBezTo>
                <a:cubicBezTo>
                  <a:pt x="9483381" y="4230576"/>
                  <a:pt x="9493976" y="4207520"/>
                  <a:pt x="9509760" y="4414791"/>
                </a:cubicBezTo>
                <a:cubicBezTo>
                  <a:pt x="9525544" y="4622062"/>
                  <a:pt x="9480118" y="4723915"/>
                  <a:pt x="9509760" y="5014550"/>
                </a:cubicBezTo>
                <a:cubicBezTo>
                  <a:pt x="9539402" y="5305185"/>
                  <a:pt x="9513906" y="5332165"/>
                  <a:pt x="9509760" y="5495675"/>
                </a:cubicBezTo>
                <a:cubicBezTo>
                  <a:pt x="9505614" y="5659185"/>
                  <a:pt x="9485099" y="5992270"/>
                  <a:pt x="9509760" y="6207476"/>
                </a:cubicBezTo>
                <a:cubicBezTo>
                  <a:pt x="9522835" y="6355054"/>
                  <a:pt x="9388350" y="6467852"/>
                  <a:pt x="9233961" y="6483275"/>
                </a:cubicBezTo>
                <a:cubicBezTo>
                  <a:pt x="8994697" y="6505616"/>
                  <a:pt x="8793693" y="6503177"/>
                  <a:pt x="8455290" y="6483275"/>
                </a:cubicBezTo>
                <a:cubicBezTo>
                  <a:pt x="8116887" y="6463373"/>
                  <a:pt x="7834634" y="6513045"/>
                  <a:pt x="7676619" y="6483275"/>
                </a:cubicBezTo>
                <a:cubicBezTo>
                  <a:pt x="7518604" y="6453505"/>
                  <a:pt x="7369674" y="6478249"/>
                  <a:pt x="7256274" y="6483275"/>
                </a:cubicBezTo>
                <a:cubicBezTo>
                  <a:pt x="7142874" y="6488301"/>
                  <a:pt x="6951260" y="6470399"/>
                  <a:pt x="6656767" y="6483275"/>
                </a:cubicBezTo>
                <a:cubicBezTo>
                  <a:pt x="6362274" y="6496151"/>
                  <a:pt x="6283864" y="6464567"/>
                  <a:pt x="6057259" y="6483275"/>
                </a:cubicBezTo>
                <a:cubicBezTo>
                  <a:pt x="5830654" y="6501983"/>
                  <a:pt x="5440915" y="6486175"/>
                  <a:pt x="5189006" y="6483275"/>
                </a:cubicBezTo>
                <a:cubicBezTo>
                  <a:pt x="4937097" y="6480375"/>
                  <a:pt x="4823635" y="6469545"/>
                  <a:pt x="4589499" y="6483275"/>
                </a:cubicBezTo>
                <a:cubicBezTo>
                  <a:pt x="4355363" y="6497005"/>
                  <a:pt x="4337569" y="6486535"/>
                  <a:pt x="4169154" y="6483275"/>
                </a:cubicBezTo>
                <a:cubicBezTo>
                  <a:pt x="4000740" y="6480015"/>
                  <a:pt x="3753734" y="6486196"/>
                  <a:pt x="3569646" y="6483275"/>
                </a:cubicBezTo>
                <a:cubicBezTo>
                  <a:pt x="3385558" y="6480354"/>
                  <a:pt x="3309525" y="6485917"/>
                  <a:pt x="3059720" y="6483275"/>
                </a:cubicBezTo>
                <a:cubicBezTo>
                  <a:pt x="2809915" y="6480633"/>
                  <a:pt x="2392755" y="6476097"/>
                  <a:pt x="2191467" y="6483275"/>
                </a:cubicBezTo>
                <a:cubicBezTo>
                  <a:pt x="1990179" y="6490453"/>
                  <a:pt x="1724133" y="6491651"/>
                  <a:pt x="1412796" y="6483275"/>
                </a:cubicBezTo>
                <a:cubicBezTo>
                  <a:pt x="1101459" y="6474899"/>
                  <a:pt x="715752" y="6537284"/>
                  <a:pt x="275799" y="6483275"/>
                </a:cubicBezTo>
                <a:cubicBezTo>
                  <a:pt x="113647" y="6483289"/>
                  <a:pt x="27245" y="6360747"/>
                  <a:pt x="0" y="6207476"/>
                </a:cubicBezTo>
                <a:cubicBezTo>
                  <a:pt x="21470" y="5924936"/>
                  <a:pt x="4794" y="5830464"/>
                  <a:pt x="0" y="5548401"/>
                </a:cubicBezTo>
                <a:cubicBezTo>
                  <a:pt x="-4794" y="5266339"/>
                  <a:pt x="10180" y="5167337"/>
                  <a:pt x="0" y="5067276"/>
                </a:cubicBezTo>
                <a:cubicBezTo>
                  <a:pt x="-10180" y="4967216"/>
                  <a:pt x="-24339" y="4555967"/>
                  <a:pt x="0" y="4289567"/>
                </a:cubicBezTo>
                <a:cubicBezTo>
                  <a:pt x="24339" y="4023167"/>
                  <a:pt x="27810" y="3829224"/>
                  <a:pt x="0" y="3511858"/>
                </a:cubicBezTo>
                <a:cubicBezTo>
                  <a:pt x="-27810" y="3194492"/>
                  <a:pt x="-1429" y="3168798"/>
                  <a:pt x="0" y="3030733"/>
                </a:cubicBezTo>
                <a:cubicBezTo>
                  <a:pt x="1429" y="2892668"/>
                  <a:pt x="2035" y="2726902"/>
                  <a:pt x="0" y="2490292"/>
                </a:cubicBezTo>
                <a:cubicBezTo>
                  <a:pt x="-2035" y="2253682"/>
                  <a:pt x="-2121" y="1978297"/>
                  <a:pt x="0" y="1831217"/>
                </a:cubicBezTo>
                <a:cubicBezTo>
                  <a:pt x="2121" y="1684138"/>
                  <a:pt x="-3927" y="1427979"/>
                  <a:pt x="0" y="1172141"/>
                </a:cubicBezTo>
                <a:cubicBezTo>
                  <a:pt x="3927" y="916303"/>
                  <a:pt x="16626" y="542253"/>
                  <a:pt x="0" y="275799"/>
                </a:cubicBezTo>
                <a:close/>
              </a:path>
              <a:path w="9509760" h="6483275" stroke="0" extrusionOk="0">
                <a:moveTo>
                  <a:pt x="0" y="275799"/>
                </a:moveTo>
                <a:cubicBezTo>
                  <a:pt x="7637" y="122438"/>
                  <a:pt x="138399" y="-875"/>
                  <a:pt x="275799" y="0"/>
                </a:cubicBezTo>
                <a:cubicBezTo>
                  <a:pt x="468826" y="12590"/>
                  <a:pt x="569553" y="-23895"/>
                  <a:pt x="785725" y="0"/>
                </a:cubicBezTo>
                <a:cubicBezTo>
                  <a:pt x="1001897" y="23895"/>
                  <a:pt x="1100583" y="-78"/>
                  <a:pt x="1206070" y="0"/>
                </a:cubicBezTo>
                <a:cubicBezTo>
                  <a:pt x="1311558" y="78"/>
                  <a:pt x="1522186" y="-20827"/>
                  <a:pt x="1805577" y="0"/>
                </a:cubicBezTo>
                <a:cubicBezTo>
                  <a:pt x="2088968" y="20827"/>
                  <a:pt x="2047697" y="-14768"/>
                  <a:pt x="2225922" y="0"/>
                </a:cubicBezTo>
                <a:cubicBezTo>
                  <a:pt x="2404148" y="14768"/>
                  <a:pt x="2511925" y="-15110"/>
                  <a:pt x="2735848" y="0"/>
                </a:cubicBezTo>
                <a:cubicBezTo>
                  <a:pt x="2959771" y="15110"/>
                  <a:pt x="3001161" y="-2027"/>
                  <a:pt x="3156193" y="0"/>
                </a:cubicBezTo>
                <a:cubicBezTo>
                  <a:pt x="3311225" y="2027"/>
                  <a:pt x="3487124" y="-680"/>
                  <a:pt x="3666119" y="0"/>
                </a:cubicBezTo>
                <a:cubicBezTo>
                  <a:pt x="3845114" y="680"/>
                  <a:pt x="4205206" y="-20259"/>
                  <a:pt x="4355208" y="0"/>
                </a:cubicBezTo>
                <a:cubicBezTo>
                  <a:pt x="4505210" y="20259"/>
                  <a:pt x="5023852" y="-7667"/>
                  <a:pt x="5223461" y="0"/>
                </a:cubicBezTo>
                <a:cubicBezTo>
                  <a:pt x="5423070" y="7667"/>
                  <a:pt x="5739461" y="-40540"/>
                  <a:pt x="6091713" y="0"/>
                </a:cubicBezTo>
                <a:cubicBezTo>
                  <a:pt x="6443965" y="40540"/>
                  <a:pt x="6567270" y="-13362"/>
                  <a:pt x="6959966" y="0"/>
                </a:cubicBezTo>
                <a:cubicBezTo>
                  <a:pt x="7352662" y="13362"/>
                  <a:pt x="7426742" y="21877"/>
                  <a:pt x="7559474" y="0"/>
                </a:cubicBezTo>
                <a:cubicBezTo>
                  <a:pt x="7692206" y="-21877"/>
                  <a:pt x="7870591" y="6538"/>
                  <a:pt x="8158982" y="0"/>
                </a:cubicBezTo>
                <a:cubicBezTo>
                  <a:pt x="8447373" y="-6538"/>
                  <a:pt x="8903542" y="29003"/>
                  <a:pt x="9233961" y="0"/>
                </a:cubicBezTo>
                <a:cubicBezTo>
                  <a:pt x="9385707" y="6960"/>
                  <a:pt x="9495813" y="125485"/>
                  <a:pt x="9509760" y="275799"/>
                </a:cubicBezTo>
                <a:cubicBezTo>
                  <a:pt x="9526902" y="612801"/>
                  <a:pt x="9521802" y="830932"/>
                  <a:pt x="9509760" y="1053508"/>
                </a:cubicBezTo>
                <a:cubicBezTo>
                  <a:pt x="9497718" y="1276084"/>
                  <a:pt x="9478508" y="1448140"/>
                  <a:pt x="9509760" y="1771900"/>
                </a:cubicBezTo>
                <a:cubicBezTo>
                  <a:pt x="9541012" y="2095660"/>
                  <a:pt x="9521256" y="2138522"/>
                  <a:pt x="9509760" y="2490292"/>
                </a:cubicBezTo>
                <a:cubicBezTo>
                  <a:pt x="9498264" y="2842062"/>
                  <a:pt x="9526691" y="3002718"/>
                  <a:pt x="9509760" y="3268001"/>
                </a:cubicBezTo>
                <a:cubicBezTo>
                  <a:pt x="9492829" y="3533284"/>
                  <a:pt x="9493471" y="3630041"/>
                  <a:pt x="9509760" y="3749125"/>
                </a:cubicBezTo>
                <a:cubicBezTo>
                  <a:pt x="9526049" y="3868209"/>
                  <a:pt x="9475753" y="4251567"/>
                  <a:pt x="9509760" y="4467517"/>
                </a:cubicBezTo>
                <a:cubicBezTo>
                  <a:pt x="9543767" y="4683467"/>
                  <a:pt x="9483877" y="4810685"/>
                  <a:pt x="9509760" y="5007959"/>
                </a:cubicBezTo>
                <a:cubicBezTo>
                  <a:pt x="9535643" y="5205233"/>
                  <a:pt x="9463023" y="5854633"/>
                  <a:pt x="9509760" y="6207476"/>
                </a:cubicBezTo>
                <a:cubicBezTo>
                  <a:pt x="9482184" y="6350093"/>
                  <a:pt x="9356116" y="6474011"/>
                  <a:pt x="9233961" y="6483275"/>
                </a:cubicBezTo>
                <a:cubicBezTo>
                  <a:pt x="9050953" y="6495688"/>
                  <a:pt x="8823808" y="6450502"/>
                  <a:pt x="8455290" y="6483275"/>
                </a:cubicBezTo>
                <a:cubicBezTo>
                  <a:pt x="8086772" y="6516048"/>
                  <a:pt x="8160758" y="6465684"/>
                  <a:pt x="7945364" y="6483275"/>
                </a:cubicBezTo>
                <a:cubicBezTo>
                  <a:pt x="7729970" y="6500866"/>
                  <a:pt x="7634559" y="6508290"/>
                  <a:pt x="7345856" y="6483275"/>
                </a:cubicBezTo>
                <a:cubicBezTo>
                  <a:pt x="7057153" y="6458260"/>
                  <a:pt x="7027595" y="6477434"/>
                  <a:pt x="6925512" y="6483275"/>
                </a:cubicBezTo>
                <a:cubicBezTo>
                  <a:pt x="6823429" y="6489116"/>
                  <a:pt x="6564894" y="6492520"/>
                  <a:pt x="6326004" y="6483275"/>
                </a:cubicBezTo>
                <a:cubicBezTo>
                  <a:pt x="6087114" y="6474030"/>
                  <a:pt x="5870385" y="6463179"/>
                  <a:pt x="5547333" y="6483275"/>
                </a:cubicBezTo>
                <a:cubicBezTo>
                  <a:pt x="5224281" y="6503371"/>
                  <a:pt x="5166930" y="6474042"/>
                  <a:pt x="4858243" y="6483275"/>
                </a:cubicBezTo>
                <a:cubicBezTo>
                  <a:pt x="4549556" y="6492509"/>
                  <a:pt x="4577778" y="6506253"/>
                  <a:pt x="4348317" y="6483275"/>
                </a:cubicBezTo>
                <a:cubicBezTo>
                  <a:pt x="4118856" y="6460297"/>
                  <a:pt x="3954134" y="6455162"/>
                  <a:pt x="3569646" y="6483275"/>
                </a:cubicBezTo>
                <a:cubicBezTo>
                  <a:pt x="3185158" y="6511388"/>
                  <a:pt x="3324934" y="6492243"/>
                  <a:pt x="3149302" y="6483275"/>
                </a:cubicBezTo>
                <a:cubicBezTo>
                  <a:pt x="2973670" y="6474307"/>
                  <a:pt x="2889936" y="6495758"/>
                  <a:pt x="2639376" y="6483275"/>
                </a:cubicBezTo>
                <a:cubicBezTo>
                  <a:pt x="2388816" y="6470792"/>
                  <a:pt x="2194789" y="6440451"/>
                  <a:pt x="1771123" y="6483275"/>
                </a:cubicBezTo>
                <a:cubicBezTo>
                  <a:pt x="1347457" y="6526099"/>
                  <a:pt x="1400286" y="6510603"/>
                  <a:pt x="1082034" y="6483275"/>
                </a:cubicBezTo>
                <a:cubicBezTo>
                  <a:pt x="763782" y="6455947"/>
                  <a:pt x="574767" y="6519422"/>
                  <a:pt x="275799" y="6483275"/>
                </a:cubicBezTo>
                <a:cubicBezTo>
                  <a:pt x="130101" y="6504933"/>
                  <a:pt x="-9748" y="6376040"/>
                  <a:pt x="0" y="6207476"/>
                </a:cubicBezTo>
                <a:cubicBezTo>
                  <a:pt x="27348" y="6087324"/>
                  <a:pt x="29200" y="5881215"/>
                  <a:pt x="0" y="5607718"/>
                </a:cubicBezTo>
                <a:cubicBezTo>
                  <a:pt x="-29200" y="5334221"/>
                  <a:pt x="14280" y="5174530"/>
                  <a:pt x="0" y="4830009"/>
                </a:cubicBezTo>
                <a:cubicBezTo>
                  <a:pt x="-14280" y="4485488"/>
                  <a:pt x="22294" y="4259745"/>
                  <a:pt x="0" y="4111617"/>
                </a:cubicBezTo>
                <a:cubicBezTo>
                  <a:pt x="-22294" y="3963489"/>
                  <a:pt x="-24504" y="3655994"/>
                  <a:pt x="0" y="3452542"/>
                </a:cubicBezTo>
                <a:cubicBezTo>
                  <a:pt x="24504" y="3249090"/>
                  <a:pt x="4393" y="3049421"/>
                  <a:pt x="0" y="2793466"/>
                </a:cubicBezTo>
                <a:cubicBezTo>
                  <a:pt x="-4393" y="2537511"/>
                  <a:pt x="-15299" y="2420934"/>
                  <a:pt x="0" y="2253025"/>
                </a:cubicBezTo>
                <a:cubicBezTo>
                  <a:pt x="15299" y="2085116"/>
                  <a:pt x="-2848" y="1925704"/>
                  <a:pt x="0" y="1771900"/>
                </a:cubicBezTo>
                <a:cubicBezTo>
                  <a:pt x="2848" y="1618096"/>
                  <a:pt x="-15230" y="1312280"/>
                  <a:pt x="0" y="1172141"/>
                </a:cubicBezTo>
                <a:cubicBezTo>
                  <a:pt x="15230" y="1032002"/>
                  <a:pt x="-26057" y="523113"/>
                  <a:pt x="0" y="275799"/>
                </a:cubicBezTo>
                <a:close/>
              </a:path>
            </a:pathLst>
          </a:custGeom>
          <a:solidFill>
            <a:schemeClr val="bg1">
              <a:alpha val="93000"/>
            </a:schemeClr>
          </a:solidFill>
          <a:ln w="38100">
            <a:solidFill>
              <a:schemeClr val="tx1"/>
            </a:solidFill>
            <a:extLst>
              <a:ext uri="{C807C97D-BFC1-408E-A445-0C87EB9F89A2}">
                <ask:lineSketchStyleProps xmlns:ask="http://schemas.microsoft.com/office/drawing/2018/sketchyshapes" sd="749495881">
                  <a:prstGeom prst="roundRect">
                    <a:avLst>
                      <a:gd name="adj" fmla="val 4254"/>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de-DE" sz="4400" dirty="0">
                <a:solidFill>
                  <a:schemeClr val="tx1"/>
                </a:solidFill>
                <a:latin typeface="KG Second Chances Solid" panose="02000000000000000000" pitchFamily="2" charset="0"/>
              </a:rPr>
              <a:t>HOW IT WORKS</a:t>
            </a:r>
            <a:endParaRPr lang="de-DE" sz="1100" b="0" i="0" u="none" strike="noStrike" dirty="0">
              <a:solidFill>
                <a:schemeClr val="tx1"/>
              </a:solidFill>
              <a:effectLst/>
              <a:latin typeface="KG Miss Kindergarten" panose="02000000000000000000" pitchFamily="2" charset="0"/>
            </a:endParaRPr>
          </a:p>
          <a:p>
            <a:pPr>
              <a:lnSpc>
                <a:spcPct val="120000"/>
              </a:lnSpc>
            </a:pPr>
            <a:br>
              <a:rPr lang="en-US" sz="1400" b="0" i="0" u="none" strike="noStrike" dirty="0">
                <a:solidFill>
                  <a:srgbClr val="000000"/>
                </a:solidFill>
                <a:effectLst/>
                <a:latin typeface="KG Miss Kindergarten" panose="02000000000000000000" pitchFamily="2" charset="0"/>
              </a:rPr>
            </a:br>
            <a:r>
              <a:rPr lang="en-US" sz="1400" b="0" i="0" u="none" strike="noStrike" dirty="0">
                <a:solidFill>
                  <a:srgbClr val="000000"/>
                </a:solidFill>
                <a:effectLst/>
                <a:latin typeface="KG First Time In Forever" panose="02000506000000020003" pitchFamily="2" charset="0"/>
              </a:rPr>
              <a:t>Each topic I cover is </a:t>
            </a:r>
            <a:r>
              <a:rPr lang="en-US" sz="1400" dirty="0">
                <a:solidFill>
                  <a:srgbClr val="00B0F0"/>
                </a:solidFill>
                <a:latin typeface="KG Second Chances Solid" panose="02000000000000000000" pitchFamily="2" charset="0"/>
                <a:hlinkClick r:id="rId3"/>
              </a:rPr>
              <a:t>BUNDLED</a:t>
            </a:r>
            <a:r>
              <a:rPr lang="en-US" sz="1400" b="0" i="0" u="none" strike="noStrike" dirty="0">
                <a:solidFill>
                  <a:srgbClr val="000000"/>
                </a:solidFill>
                <a:effectLst/>
                <a:latin typeface="KG First Time In Forever" panose="02000506000000020003" pitchFamily="2" charset="0"/>
              </a:rPr>
              <a:t> into a ready-to-use package, usually comprising </a:t>
            </a:r>
            <a:r>
              <a:rPr lang="en-US" sz="1400" dirty="0">
                <a:solidFill>
                  <a:srgbClr val="D18BAD"/>
                </a:solidFill>
                <a:latin typeface="KG Second Chances Solid" panose="02000000000000000000" pitchFamily="2" charset="0"/>
              </a:rPr>
              <a:t>4 essential materials</a:t>
            </a:r>
            <a:r>
              <a:rPr lang="en-US" sz="1400" dirty="0">
                <a:solidFill>
                  <a:srgbClr val="000000"/>
                </a:solidFill>
                <a:latin typeface="KG Second Chances Solid" panose="02000000000000000000" pitchFamily="2" charset="0"/>
              </a:rPr>
              <a:t>:</a:t>
            </a:r>
          </a:p>
          <a:p>
            <a:pPr>
              <a:lnSpc>
                <a:spcPct val="120000"/>
              </a:lnSpc>
            </a:pPr>
            <a:endParaRPr lang="en-US" sz="1400" b="0" i="0" u="none" strike="noStrike" dirty="0">
              <a:solidFill>
                <a:srgbClr val="000000"/>
              </a:solidFill>
              <a:effectLst/>
              <a:latin typeface="KG First Time In Forever" panose="02000506000000020003" pitchFamily="2" charset="0"/>
            </a:endParaRPr>
          </a:p>
          <a:p>
            <a:pPr>
              <a:lnSpc>
                <a:spcPct val="120000"/>
              </a:lnSpc>
            </a:pPr>
            <a:endParaRPr lang="en-US" sz="1400" b="0" i="0" u="none" strike="noStrike" dirty="0">
              <a:solidFill>
                <a:srgbClr val="000000"/>
              </a:solidFill>
              <a:effectLst/>
              <a:latin typeface="KG First Time In Forever" panose="02000506000000020003" pitchFamily="2" charset="0"/>
            </a:endParaRPr>
          </a:p>
          <a:p>
            <a:pPr>
              <a:lnSpc>
                <a:spcPct val="120000"/>
              </a:lnSpc>
            </a:pPr>
            <a:endParaRPr lang="en-US" sz="1400" dirty="0">
              <a:solidFill>
                <a:srgbClr val="000000"/>
              </a:solidFill>
              <a:latin typeface="KG First Time In Forever" panose="02000506000000020003" pitchFamily="2" charset="0"/>
            </a:endParaRPr>
          </a:p>
          <a:p>
            <a:pPr>
              <a:lnSpc>
                <a:spcPct val="120000"/>
              </a:lnSpc>
            </a:pPr>
            <a:endParaRPr lang="en-US" sz="1400" b="0" i="0" u="none" strike="noStrike" dirty="0">
              <a:solidFill>
                <a:srgbClr val="000000"/>
              </a:solidFill>
              <a:effectLst/>
              <a:latin typeface="KG First Time In Forever" panose="02000506000000020003" pitchFamily="2" charset="0"/>
            </a:endParaRPr>
          </a:p>
          <a:p>
            <a:pPr>
              <a:lnSpc>
                <a:spcPct val="120000"/>
              </a:lnSpc>
            </a:pPr>
            <a:endParaRPr lang="en-US" sz="1400" dirty="0">
              <a:solidFill>
                <a:srgbClr val="000000"/>
              </a:solidFill>
              <a:latin typeface="KG First Time In Forever" panose="02000506000000020003" pitchFamily="2" charset="0"/>
            </a:endParaRPr>
          </a:p>
          <a:p>
            <a:pPr>
              <a:lnSpc>
                <a:spcPct val="120000"/>
              </a:lnSpc>
            </a:pPr>
            <a:endParaRPr lang="en-US" sz="1400" b="0" i="0" u="none" strike="noStrike" dirty="0">
              <a:solidFill>
                <a:srgbClr val="000000"/>
              </a:solidFill>
              <a:effectLst/>
              <a:latin typeface="KG First Time In Forever" panose="02000506000000020003" pitchFamily="2" charset="0"/>
            </a:endParaRPr>
          </a:p>
          <a:p>
            <a:pPr>
              <a:lnSpc>
                <a:spcPct val="120000"/>
              </a:lnSpc>
            </a:pPr>
            <a:endParaRPr lang="en-US" sz="1400" dirty="0">
              <a:solidFill>
                <a:srgbClr val="000000"/>
              </a:solidFill>
              <a:latin typeface="KG First Time In Forever" panose="02000506000000020003" pitchFamily="2" charset="0"/>
            </a:endParaRPr>
          </a:p>
          <a:p>
            <a:pPr>
              <a:lnSpc>
                <a:spcPct val="120000"/>
              </a:lnSpc>
            </a:pPr>
            <a:endParaRPr lang="en-US" sz="1400" b="0" i="0" u="none" strike="noStrike" dirty="0">
              <a:solidFill>
                <a:srgbClr val="000000"/>
              </a:solidFill>
              <a:effectLst/>
              <a:latin typeface="KG First Time In Forever" panose="02000506000000020003" pitchFamily="2" charset="0"/>
            </a:endParaRPr>
          </a:p>
          <a:p>
            <a:pPr>
              <a:lnSpc>
                <a:spcPct val="120000"/>
              </a:lnSpc>
            </a:pPr>
            <a:endParaRPr lang="en-US" sz="1400" dirty="0">
              <a:solidFill>
                <a:srgbClr val="000000"/>
              </a:solidFill>
              <a:latin typeface="KG First Time In Forever" panose="02000506000000020003" pitchFamily="2" charset="0"/>
            </a:endParaRPr>
          </a:p>
          <a:p>
            <a:pPr>
              <a:lnSpc>
                <a:spcPct val="120000"/>
              </a:lnSpc>
            </a:pPr>
            <a:endParaRPr lang="en-US" sz="1400" b="0" i="0" u="none" strike="noStrike" dirty="0">
              <a:solidFill>
                <a:srgbClr val="000000"/>
              </a:solidFill>
              <a:effectLst/>
              <a:latin typeface="KG First Time In Forever" panose="02000506000000020003" pitchFamily="2" charset="0"/>
            </a:endParaRPr>
          </a:p>
          <a:p>
            <a:pPr>
              <a:lnSpc>
                <a:spcPct val="120000"/>
              </a:lnSpc>
            </a:pPr>
            <a:endParaRPr lang="en-US" sz="1400" dirty="0">
              <a:solidFill>
                <a:srgbClr val="000000"/>
              </a:solidFill>
              <a:latin typeface="KG First Time In Forever" panose="02000506000000020003" pitchFamily="2" charset="0"/>
            </a:endParaRPr>
          </a:p>
          <a:p>
            <a:pPr>
              <a:lnSpc>
                <a:spcPct val="120000"/>
              </a:lnSpc>
            </a:pPr>
            <a:endParaRPr lang="en-US" sz="1400" b="0" i="0" u="none" strike="noStrike" dirty="0">
              <a:solidFill>
                <a:srgbClr val="000000"/>
              </a:solidFill>
              <a:effectLst/>
              <a:latin typeface="KG First Time In Forever" panose="02000506000000020003" pitchFamily="2" charset="0"/>
            </a:endParaRPr>
          </a:p>
          <a:p>
            <a:pPr>
              <a:lnSpc>
                <a:spcPct val="120000"/>
              </a:lnSpc>
            </a:pPr>
            <a:endParaRPr lang="en-US" sz="1400" dirty="0">
              <a:solidFill>
                <a:srgbClr val="000000"/>
              </a:solidFill>
              <a:latin typeface="KG First Time In Forever" panose="02000506000000020003" pitchFamily="2" charset="0"/>
            </a:endParaRPr>
          </a:p>
          <a:p>
            <a:pPr>
              <a:lnSpc>
                <a:spcPct val="120000"/>
              </a:lnSpc>
            </a:pPr>
            <a:endParaRPr lang="en-US" sz="1400" b="0" i="0" u="none" strike="noStrike" dirty="0">
              <a:solidFill>
                <a:srgbClr val="000000"/>
              </a:solidFill>
              <a:effectLst/>
              <a:latin typeface="KG First Time In Forever" panose="02000506000000020003" pitchFamily="2" charset="0"/>
            </a:endParaRPr>
          </a:p>
          <a:p>
            <a:pPr>
              <a:lnSpc>
                <a:spcPct val="150000"/>
              </a:lnSpc>
            </a:pPr>
            <a:endParaRPr lang="en-US" sz="900" b="0" i="0" u="none" strike="noStrike" dirty="0">
              <a:solidFill>
                <a:srgbClr val="000000"/>
              </a:solidFill>
              <a:effectLst/>
              <a:latin typeface="KG First Time In Forever" panose="02000506000000020003" pitchFamily="2" charset="0"/>
            </a:endParaRPr>
          </a:p>
          <a:p>
            <a:pPr>
              <a:lnSpc>
                <a:spcPct val="150000"/>
              </a:lnSpc>
            </a:pPr>
            <a:r>
              <a:rPr lang="en-US" sz="1400" b="0" i="0" u="none" strike="noStrike" dirty="0">
                <a:solidFill>
                  <a:srgbClr val="000000"/>
                </a:solidFill>
                <a:effectLst/>
                <a:latin typeface="KG First Time In Forever" panose="02000506000000020003" pitchFamily="2" charset="0"/>
              </a:rPr>
              <a:t>With this aligned approach, your students will have a cohesive and comprehensive learning experience. They can find the solutions they need </a:t>
            </a:r>
            <a:r>
              <a:rPr lang="en-US" sz="1400" dirty="0">
                <a:solidFill>
                  <a:srgbClr val="000000"/>
                </a:solidFill>
                <a:latin typeface="KG First Time In Forever" panose="02000506000000020003" pitchFamily="2" charset="0"/>
              </a:rPr>
              <a:t>for</a:t>
            </a:r>
            <a:r>
              <a:rPr lang="en-US" sz="1400" b="0" i="0" u="none" strike="noStrike" dirty="0">
                <a:solidFill>
                  <a:srgbClr val="000000"/>
                </a:solidFill>
                <a:effectLst/>
                <a:latin typeface="KG First Time In Forever" panose="02000506000000020003" pitchFamily="2" charset="0"/>
              </a:rPr>
              <a:t> the Interactive Notebook in the interactive and visually rich content of the PowerPoint. </a:t>
            </a:r>
            <a:r>
              <a:rPr lang="en-US" sz="1400" dirty="0">
                <a:solidFill>
                  <a:srgbClr val="000000"/>
                </a:solidFill>
                <a:latin typeface="KG Second Chances Solid" panose="02000000000000000000" pitchFamily="2" charset="0"/>
              </a:rPr>
              <a:t>HOWEVER</a:t>
            </a:r>
            <a:r>
              <a:rPr lang="en-US" sz="1400" b="0" i="0" u="none" strike="noStrike" dirty="0">
                <a:solidFill>
                  <a:srgbClr val="000000"/>
                </a:solidFill>
                <a:effectLst/>
                <a:latin typeface="KG First Time In Forever" panose="02000506000000020003" pitchFamily="2" charset="0"/>
              </a:rPr>
              <a:t>, </a:t>
            </a:r>
            <a:r>
              <a:rPr lang="en-US" sz="1400" b="0" i="0" strike="noStrike" dirty="0">
                <a:solidFill>
                  <a:schemeClr val="tx1"/>
                </a:solidFill>
                <a:effectLst/>
                <a:latin typeface="KG Second Chances Solid" panose="02000000000000000000" pitchFamily="2" charset="0"/>
              </a:rPr>
              <a:t>you'll find a </a:t>
            </a:r>
            <a:r>
              <a:rPr lang="en-US" sz="1400" b="0" i="0" strike="noStrike" dirty="0">
                <a:solidFill>
                  <a:srgbClr val="D18BAD"/>
                </a:solidFill>
                <a:effectLst/>
                <a:latin typeface="KG Second Chances Solid" panose="02000000000000000000" pitchFamily="2" charset="0"/>
              </a:rPr>
              <a:t>variety of activities </a:t>
            </a:r>
            <a:r>
              <a:rPr lang="en-US" sz="1400" b="0" i="0" strike="noStrike" dirty="0">
                <a:solidFill>
                  <a:schemeClr val="tx1"/>
                </a:solidFill>
                <a:effectLst/>
                <a:latin typeface="KG Second Chances Solid" panose="02000000000000000000" pitchFamily="2" charset="0"/>
              </a:rPr>
              <a:t>that will enhance your teaching experience </a:t>
            </a:r>
            <a:r>
              <a:rPr lang="en-US" sz="1400" b="0" i="0" strike="noStrike" dirty="0">
                <a:solidFill>
                  <a:srgbClr val="D18BAD"/>
                </a:solidFill>
                <a:effectLst/>
                <a:latin typeface="KG Second Chances Solid" panose="02000000000000000000" pitchFamily="2" charset="0"/>
              </a:rPr>
              <a:t>whether you choose to purchase my additional resources or not.</a:t>
            </a:r>
            <a:endParaRPr lang="de-DE" sz="1200" dirty="0">
              <a:solidFill>
                <a:srgbClr val="D18BAD"/>
              </a:solidFill>
              <a:latin typeface="KG Second Chances Solid" panose="02000000000000000000" pitchFamily="2" charset="0"/>
            </a:endParaRPr>
          </a:p>
        </p:txBody>
      </p:sp>
      <p:sp>
        <p:nvSpPr>
          <p:cNvPr id="4" name="Textfeld 3">
            <a:extLst>
              <a:ext uri="{FF2B5EF4-FFF2-40B4-BE49-F238E27FC236}">
                <a16:creationId xmlns:a16="http://schemas.microsoft.com/office/drawing/2014/main" id="{DA9AC66B-545B-819F-7D89-BB7CD8745DD3}"/>
              </a:ext>
            </a:extLst>
          </p:cNvPr>
          <p:cNvSpPr txBox="1"/>
          <p:nvPr/>
        </p:nvSpPr>
        <p:spPr>
          <a:xfrm>
            <a:off x="1622693" y="1766945"/>
            <a:ext cx="3330307" cy="3360407"/>
          </a:xfrm>
          <a:prstGeom prst="rect">
            <a:avLst/>
          </a:prstGeom>
          <a:noFill/>
        </p:spPr>
        <p:txBody>
          <a:bodyPr wrap="square">
            <a:spAutoFit/>
          </a:bodyPr>
          <a:lstStyle/>
          <a:p>
            <a:pPr>
              <a:lnSpc>
                <a:spcPct val="150000"/>
              </a:lnSpc>
              <a:buSzPct val="150000"/>
            </a:pPr>
            <a:r>
              <a:rPr lang="en-US" sz="1300" dirty="0">
                <a:solidFill>
                  <a:srgbClr val="000000"/>
                </a:solidFill>
                <a:latin typeface="KG Second Chances Solid" panose="02000000000000000000" pitchFamily="2" charset="0"/>
              </a:rPr>
              <a:t>Interactive Notebook: </a:t>
            </a:r>
            <a:r>
              <a:rPr lang="en-US" sz="1300" b="0" i="0" u="none" strike="noStrike" dirty="0">
                <a:solidFill>
                  <a:srgbClr val="000000"/>
                </a:solidFill>
                <a:effectLst/>
                <a:latin typeface="KG First Time In Forever" panose="02000506000000020003" pitchFamily="2" charset="0"/>
              </a:rPr>
              <a:t>Engage your students with visually appealing and interactive notebook pages that perfectly align with the content covered in the accompanying Interactive PowerPoint.</a:t>
            </a:r>
          </a:p>
          <a:p>
            <a:pPr>
              <a:lnSpc>
                <a:spcPct val="150000"/>
              </a:lnSpc>
              <a:buSzPct val="150000"/>
            </a:pPr>
            <a:endParaRPr lang="en-US" sz="1300" b="0" i="0" u="none" strike="noStrike" dirty="0">
              <a:solidFill>
                <a:srgbClr val="000000"/>
              </a:solidFill>
              <a:effectLst/>
              <a:latin typeface="KG First Time In Forever" panose="02000506000000020003" pitchFamily="2" charset="0"/>
            </a:endParaRPr>
          </a:p>
          <a:p>
            <a:pPr>
              <a:lnSpc>
                <a:spcPct val="150000"/>
              </a:lnSpc>
              <a:buSzPct val="150000"/>
            </a:pPr>
            <a:r>
              <a:rPr lang="en-US" sz="1300" dirty="0">
                <a:solidFill>
                  <a:srgbClr val="000000"/>
                </a:solidFill>
                <a:latin typeface="KG Second Chances Solid" panose="02000000000000000000" pitchFamily="2" charset="0"/>
              </a:rPr>
              <a:t>Interactive PowerPoint: </a:t>
            </a:r>
            <a:r>
              <a:rPr lang="en-US" sz="1300" b="0" i="0" u="none" strike="noStrike" dirty="0">
                <a:solidFill>
                  <a:srgbClr val="000000"/>
                </a:solidFill>
                <a:effectLst/>
                <a:latin typeface="KG First Time In Forever" panose="02000506000000020003" pitchFamily="2" charset="0"/>
              </a:rPr>
              <a:t>Deliver dynamic and engaging presentations that not only provide information but also guide students to find the solutions they need within the Interactive Notebook.</a:t>
            </a:r>
          </a:p>
        </p:txBody>
      </p:sp>
      <p:pic>
        <p:nvPicPr>
          <p:cNvPr id="5" name="Grafik 4">
            <a:hlinkClick r:id="rId4"/>
            <a:extLst>
              <a:ext uri="{FF2B5EF4-FFF2-40B4-BE49-F238E27FC236}">
                <a16:creationId xmlns:a16="http://schemas.microsoft.com/office/drawing/2014/main" id="{9FFE4F97-59A1-3814-EE78-D57901FD4CD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413653" y="1900749"/>
            <a:ext cx="1209040" cy="1209040"/>
          </a:xfrm>
          <a:prstGeom prst="rect">
            <a:avLst/>
          </a:prstGeom>
          <a:noFill/>
          <a:ln>
            <a:noFill/>
          </a:ln>
        </p:spPr>
      </p:pic>
      <p:pic>
        <p:nvPicPr>
          <p:cNvPr id="8" name="Grafik 7">
            <a:hlinkClick r:id="rId6"/>
            <a:extLst>
              <a:ext uri="{FF2B5EF4-FFF2-40B4-BE49-F238E27FC236}">
                <a16:creationId xmlns:a16="http://schemas.microsoft.com/office/drawing/2014/main" id="{F296756E-3B1B-DEA6-678F-BB5C9C2FF7C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bwMode="auto">
          <a:xfrm>
            <a:off x="413653" y="3714952"/>
            <a:ext cx="1209040" cy="1209040"/>
          </a:xfrm>
          <a:prstGeom prst="rect">
            <a:avLst/>
          </a:prstGeom>
          <a:noFill/>
          <a:ln>
            <a:noFill/>
          </a:ln>
        </p:spPr>
      </p:pic>
      <p:sp>
        <p:nvSpPr>
          <p:cNvPr id="9" name="Textfeld 8">
            <a:extLst>
              <a:ext uri="{FF2B5EF4-FFF2-40B4-BE49-F238E27FC236}">
                <a16:creationId xmlns:a16="http://schemas.microsoft.com/office/drawing/2014/main" id="{0792DFE2-2F02-0185-19F9-2DE2EBFD517E}"/>
              </a:ext>
            </a:extLst>
          </p:cNvPr>
          <p:cNvSpPr txBox="1"/>
          <p:nvPr/>
        </p:nvSpPr>
        <p:spPr>
          <a:xfrm>
            <a:off x="6443670" y="1766945"/>
            <a:ext cx="3392354" cy="3360407"/>
          </a:xfrm>
          <a:prstGeom prst="rect">
            <a:avLst/>
          </a:prstGeom>
          <a:noFill/>
        </p:spPr>
        <p:txBody>
          <a:bodyPr wrap="square">
            <a:spAutoFit/>
          </a:bodyPr>
          <a:lstStyle/>
          <a:p>
            <a:pPr>
              <a:lnSpc>
                <a:spcPct val="150000"/>
              </a:lnSpc>
              <a:buSzPct val="150000"/>
            </a:pPr>
            <a:r>
              <a:rPr lang="en-US" sz="1300" dirty="0">
                <a:solidFill>
                  <a:srgbClr val="000000"/>
                </a:solidFill>
                <a:latin typeface="KG Second Chances Solid" panose="02000000000000000000" pitchFamily="2" charset="0"/>
              </a:rPr>
              <a:t>Reading Passages and Worksheets: </a:t>
            </a:r>
            <a:r>
              <a:rPr lang="en-US" sz="1300" b="0" i="0" u="none" strike="noStrike" dirty="0">
                <a:solidFill>
                  <a:srgbClr val="000000"/>
                </a:solidFill>
                <a:effectLst/>
                <a:latin typeface="KG First Time In Forever" panose="02000506000000020003" pitchFamily="2" charset="0"/>
              </a:rPr>
              <a:t>Deepen students' understanding with carefully crafted reading passages and accompanying worksheets that reinforce </a:t>
            </a:r>
          </a:p>
          <a:p>
            <a:pPr>
              <a:lnSpc>
                <a:spcPct val="150000"/>
              </a:lnSpc>
              <a:buSzPct val="150000"/>
            </a:pPr>
            <a:r>
              <a:rPr lang="en-US" sz="1300" b="0" i="0" u="none" strike="noStrike" dirty="0">
                <a:solidFill>
                  <a:srgbClr val="000000"/>
                </a:solidFill>
                <a:effectLst/>
                <a:latin typeface="KG First Time In Forever" panose="02000506000000020003" pitchFamily="2" charset="0"/>
              </a:rPr>
              <a:t>the concepts covered.</a:t>
            </a:r>
          </a:p>
          <a:p>
            <a:pPr>
              <a:lnSpc>
                <a:spcPct val="150000"/>
              </a:lnSpc>
              <a:buSzPct val="150000"/>
            </a:pPr>
            <a:endParaRPr lang="en-US" sz="1300" b="0" i="0" u="none" strike="noStrike" dirty="0">
              <a:solidFill>
                <a:srgbClr val="000000"/>
              </a:solidFill>
              <a:effectLst/>
              <a:latin typeface="KG First Time In Forever" panose="02000506000000020003" pitchFamily="2" charset="0"/>
            </a:endParaRPr>
          </a:p>
          <a:p>
            <a:pPr>
              <a:lnSpc>
                <a:spcPct val="150000"/>
              </a:lnSpc>
              <a:buSzPct val="150000"/>
            </a:pPr>
            <a:r>
              <a:rPr lang="en-US" sz="1300" dirty="0">
                <a:solidFill>
                  <a:srgbClr val="000000"/>
                </a:solidFill>
                <a:latin typeface="KG Second Chances Solid" panose="02000000000000000000" pitchFamily="2" charset="0"/>
              </a:rPr>
              <a:t>Test and Assessment</a:t>
            </a:r>
            <a:r>
              <a:rPr lang="en-US" sz="1300" dirty="0">
                <a:solidFill>
                  <a:srgbClr val="000000"/>
                </a:solidFill>
                <a:latin typeface="KG First Time In Forever" panose="02000506000000020003" pitchFamily="2" charset="0"/>
              </a:rPr>
              <a:t>: </a:t>
            </a:r>
            <a:r>
              <a:rPr lang="en-US" sz="1300" b="0" i="0" u="none" strike="noStrike" dirty="0">
                <a:solidFill>
                  <a:srgbClr val="000000"/>
                </a:solidFill>
                <a:effectLst/>
                <a:latin typeface="KG First Time In Forever" panose="02000506000000020003" pitchFamily="2" charset="0"/>
              </a:rPr>
              <a:t>Evaluate your students' learning and track their </a:t>
            </a:r>
            <a:br>
              <a:rPr lang="en-US" sz="1300" b="0" i="0" u="none" strike="noStrike" dirty="0">
                <a:solidFill>
                  <a:srgbClr val="000000"/>
                </a:solidFill>
                <a:effectLst/>
                <a:latin typeface="KG First Time In Forever" panose="02000506000000020003" pitchFamily="2" charset="0"/>
              </a:rPr>
            </a:br>
            <a:r>
              <a:rPr lang="en-US" sz="1300" b="0" i="0" u="none" strike="noStrike" dirty="0">
                <a:solidFill>
                  <a:srgbClr val="000000"/>
                </a:solidFill>
                <a:effectLst/>
                <a:latin typeface="KG First Time In Forever" panose="02000506000000020003" pitchFamily="2" charset="0"/>
              </a:rPr>
              <a:t>progress with pre-made tests and assessments that align seamlessly </a:t>
            </a:r>
            <a:br>
              <a:rPr lang="en-US" sz="1300" b="0" i="0" u="none" strike="noStrike" dirty="0">
                <a:solidFill>
                  <a:srgbClr val="000000"/>
                </a:solidFill>
                <a:effectLst/>
                <a:latin typeface="KG First Time In Forever" panose="02000506000000020003" pitchFamily="2" charset="0"/>
              </a:rPr>
            </a:br>
            <a:r>
              <a:rPr lang="en-US" sz="1300" b="0" i="0" u="none" strike="noStrike" dirty="0">
                <a:solidFill>
                  <a:srgbClr val="000000"/>
                </a:solidFill>
                <a:effectLst/>
                <a:latin typeface="KG First Time In Forever" panose="02000506000000020003" pitchFamily="2" charset="0"/>
              </a:rPr>
              <a:t>with the curriculum.</a:t>
            </a:r>
          </a:p>
        </p:txBody>
      </p:sp>
      <p:pic>
        <p:nvPicPr>
          <p:cNvPr id="12" name="Grafik 11">
            <a:hlinkClick r:id="rId8"/>
            <a:extLst>
              <a:ext uri="{FF2B5EF4-FFF2-40B4-BE49-F238E27FC236}">
                <a16:creationId xmlns:a16="http://schemas.microsoft.com/office/drawing/2014/main" id="{2429DF83-9E18-2589-8853-B72DBFE8EF76}"/>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bwMode="auto">
          <a:xfrm>
            <a:off x="5076006" y="1900749"/>
            <a:ext cx="1209040" cy="1208881"/>
          </a:xfrm>
          <a:prstGeom prst="rect">
            <a:avLst/>
          </a:prstGeom>
          <a:noFill/>
          <a:ln>
            <a:noFill/>
          </a:ln>
        </p:spPr>
      </p:pic>
      <p:pic>
        <p:nvPicPr>
          <p:cNvPr id="13" name="Grafik 12">
            <a:hlinkClick r:id="rId10"/>
            <a:extLst>
              <a:ext uri="{FF2B5EF4-FFF2-40B4-BE49-F238E27FC236}">
                <a16:creationId xmlns:a16="http://schemas.microsoft.com/office/drawing/2014/main" id="{25ED49B9-7B7F-D410-6774-F2061FFF664A}"/>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bwMode="auto">
          <a:xfrm>
            <a:off x="5076006" y="3714952"/>
            <a:ext cx="1209040" cy="1209247"/>
          </a:xfrm>
          <a:prstGeom prst="rect">
            <a:avLst/>
          </a:prstGeom>
          <a:noFill/>
          <a:ln>
            <a:noFill/>
          </a:ln>
        </p:spPr>
      </p:pic>
    </p:spTree>
    <p:extLst>
      <p:ext uri="{BB962C8B-B14F-4D97-AF65-F5344CB8AC3E}">
        <p14:creationId xmlns:p14="http://schemas.microsoft.com/office/powerpoint/2010/main" val="36760400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e 4">
            <a:extLst>
              <a:ext uri="{FF2B5EF4-FFF2-40B4-BE49-F238E27FC236}">
                <a16:creationId xmlns:a16="http://schemas.microsoft.com/office/drawing/2014/main" id="{1CD40CB9-559E-18CA-0DA7-9650797B9753}"/>
              </a:ext>
            </a:extLst>
          </p:cNvPr>
          <p:cNvGraphicFramePr>
            <a:graphicFrameLocks noGrp="1"/>
          </p:cNvGraphicFramePr>
          <p:nvPr>
            <p:extLst>
              <p:ext uri="{D42A27DB-BD31-4B8C-83A1-F6EECF244321}">
                <p14:modId xmlns:p14="http://schemas.microsoft.com/office/powerpoint/2010/main" val="3689330184"/>
              </p:ext>
            </p:extLst>
          </p:nvPr>
        </p:nvGraphicFramePr>
        <p:xfrm>
          <a:off x="96412" y="839754"/>
          <a:ext cx="9720001" cy="5945288"/>
        </p:xfrm>
        <a:graphic>
          <a:graphicData uri="http://schemas.openxmlformats.org/drawingml/2006/table">
            <a:tbl>
              <a:tblPr firstRow="1" bandRow="1">
                <a:tableStyleId>{D7AC3CCA-C797-4891-BE02-D94E43425B78}</a:tableStyleId>
              </a:tblPr>
              <a:tblGrid>
                <a:gridCol w="1219204">
                  <a:extLst>
                    <a:ext uri="{9D8B030D-6E8A-4147-A177-3AD203B41FA5}">
                      <a16:colId xmlns:a16="http://schemas.microsoft.com/office/drawing/2014/main" val="3765170399"/>
                    </a:ext>
                  </a:extLst>
                </a:gridCol>
                <a:gridCol w="1362270">
                  <a:extLst>
                    <a:ext uri="{9D8B030D-6E8A-4147-A177-3AD203B41FA5}">
                      <a16:colId xmlns:a16="http://schemas.microsoft.com/office/drawing/2014/main" val="20601169"/>
                    </a:ext>
                  </a:extLst>
                </a:gridCol>
                <a:gridCol w="2845836">
                  <a:extLst>
                    <a:ext uri="{9D8B030D-6E8A-4147-A177-3AD203B41FA5}">
                      <a16:colId xmlns:a16="http://schemas.microsoft.com/office/drawing/2014/main" val="2470710005"/>
                    </a:ext>
                  </a:extLst>
                </a:gridCol>
                <a:gridCol w="1306286">
                  <a:extLst>
                    <a:ext uri="{9D8B030D-6E8A-4147-A177-3AD203B41FA5}">
                      <a16:colId xmlns:a16="http://schemas.microsoft.com/office/drawing/2014/main" val="1739536690"/>
                    </a:ext>
                  </a:extLst>
                </a:gridCol>
                <a:gridCol w="2986405">
                  <a:extLst>
                    <a:ext uri="{9D8B030D-6E8A-4147-A177-3AD203B41FA5}">
                      <a16:colId xmlns:a16="http://schemas.microsoft.com/office/drawing/2014/main" val="1716226767"/>
                    </a:ext>
                  </a:extLst>
                </a:gridCol>
              </a:tblGrid>
              <a:tr h="590073">
                <a:tc>
                  <a:txBody>
                    <a:bodyPr/>
                    <a:lstStyle/>
                    <a:p>
                      <a:pPr algn="ctr"/>
                      <a:r>
                        <a:rPr lang="de-DE" sz="1200" b="0" kern="1200" dirty="0">
                          <a:solidFill>
                            <a:schemeClr val="dk1"/>
                          </a:solidFill>
                          <a:effectLst/>
                          <a:latin typeface="KG Second Chances Solid" panose="02000000000000000000" pitchFamily="2" charset="0"/>
                          <a:ea typeface="+mn-ea"/>
                          <a:cs typeface="+mn-cs"/>
                        </a:rPr>
                        <a:t>RESOURCES</a:t>
                      </a:r>
                      <a:endParaRPr lang="de-DE" sz="1200" b="0" dirty="0">
                        <a:latin typeface="KG Second Chances Solid" panose="02000000000000000000"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E8DB"/>
                    </a:solidFill>
                  </a:tcPr>
                </a:tc>
                <a:tc>
                  <a:txBody>
                    <a:bodyPr/>
                    <a:lstStyle/>
                    <a:p>
                      <a:pPr algn="ctr">
                        <a:lnSpc>
                          <a:spcPct val="107000"/>
                        </a:lnSpc>
                        <a:spcAft>
                          <a:spcPts val="800"/>
                        </a:spcAft>
                      </a:pPr>
                      <a:r>
                        <a:rPr lang="de-DE" sz="1200" b="0" kern="0" dirty="0">
                          <a:solidFill>
                            <a:srgbClr val="000000"/>
                          </a:solidFill>
                          <a:effectLst/>
                          <a:latin typeface="KG Second Chances Solid" panose="02000000000000000000" pitchFamily="2" charset="0"/>
                          <a:ea typeface="Times New Roman" panose="02020603050405020304" pitchFamily="18" charset="0"/>
                          <a:cs typeface="Segoe UI" panose="020B0502040204020203" pitchFamily="34" charset="0"/>
                        </a:rPr>
                        <a:t>TOPIC AND RESOURCE PREVIEWS</a:t>
                      </a:r>
                      <a:endParaRPr lang="de-DE" sz="1200" b="0" kern="100" dirty="0">
                        <a:effectLst/>
                        <a:latin typeface="KG Second Chances Solid"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1D4E3"/>
                    </a:solidFill>
                  </a:tcPr>
                </a:tc>
                <a:tc>
                  <a:txBody>
                    <a:bodyPr/>
                    <a:lstStyle/>
                    <a:p>
                      <a:pPr algn="ctr"/>
                      <a:r>
                        <a:rPr lang="de-DE" sz="1200" b="0" kern="1200">
                          <a:solidFill>
                            <a:schemeClr val="dk1"/>
                          </a:solidFill>
                          <a:effectLst/>
                          <a:latin typeface="KG Second Chances Solid" panose="02000000000000000000" pitchFamily="2" charset="0"/>
                          <a:ea typeface="+mn-ea"/>
                          <a:cs typeface="+mn-cs"/>
                        </a:rPr>
                        <a:t>ACTIVITY</a:t>
                      </a:r>
                      <a:endParaRPr lang="de-DE" sz="1200" b="0" dirty="0">
                        <a:latin typeface="KG Second Chances Solid" panose="02000000000000000000"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EB4D6"/>
                    </a:solidFill>
                  </a:tcPr>
                </a:tc>
                <a:tc>
                  <a:txBody>
                    <a:bodyPr/>
                    <a:lstStyle/>
                    <a:p>
                      <a:pPr algn="ctr"/>
                      <a:r>
                        <a:rPr lang="de-DE" sz="1200" b="0" kern="1200">
                          <a:solidFill>
                            <a:schemeClr val="dk1"/>
                          </a:solidFill>
                          <a:effectLst/>
                          <a:latin typeface="KG Second Chances Solid" panose="02000000000000000000" pitchFamily="2" charset="0"/>
                          <a:ea typeface="+mn-ea"/>
                          <a:cs typeface="+mn-cs"/>
                        </a:rPr>
                        <a:t>ASSESSMENT</a:t>
                      </a:r>
                      <a:endParaRPr lang="de-DE" sz="1200" b="0" dirty="0">
                        <a:latin typeface="KG Second Chances Solid" panose="02000000000000000000"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DAE2"/>
                    </a:solidFill>
                  </a:tcPr>
                </a:tc>
                <a:tc>
                  <a:txBody>
                    <a:bodyPr/>
                    <a:lstStyle/>
                    <a:p>
                      <a:pPr algn="ctr">
                        <a:lnSpc>
                          <a:spcPct val="107000"/>
                        </a:lnSpc>
                        <a:spcAft>
                          <a:spcPts val="800"/>
                        </a:spcAft>
                      </a:pPr>
                      <a:r>
                        <a:rPr lang="de-DE" sz="1200" b="0" kern="0" dirty="0">
                          <a:solidFill>
                            <a:srgbClr val="000000"/>
                          </a:solidFill>
                          <a:effectLst/>
                          <a:latin typeface="KG Second Chances Solid" panose="02000000000000000000" pitchFamily="2" charset="0"/>
                          <a:ea typeface="Times New Roman" panose="02020603050405020304" pitchFamily="18" charset="0"/>
                          <a:cs typeface="Segoe UI" panose="020B0502040204020203" pitchFamily="34" charset="0"/>
                        </a:rPr>
                        <a:t>ADDITIONAL NOTES</a:t>
                      </a:r>
                      <a:endParaRPr lang="de-DE" sz="1200" b="0" kern="100" dirty="0">
                        <a:effectLst/>
                        <a:latin typeface="KG Second Chances Solid"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B3CA"/>
                    </a:solidFill>
                  </a:tcPr>
                </a:tc>
                <a:extLst>
                  <a:ext uri="{0D108BD9-81ED-4DB2-BD59-A6C34878D82A}">
                    <a16:rowId xmlns:a16="http://schemas.microsoft.com/office/drawing/2014/main" val="3194515092"/>
                  </a:ext>
                </a:extLst>
              </a:tr>
              <a:tr h="957664">
                <a:tc>
                  <a:txBody>
                    <a:bodyPr/>
                    <a:lstStyle/>
                    <a:p>
                      <a:pPr algn="ctr">
                        <a:lnSpc>
                          <a:spcPct val="107000"/>
                        </a:lnSpc>
                        <a:spcAft>
                          <a:spcPts val="800"/>
                        </a:spcAft>
                      </a:pPr>
                      <a:endParaRPr lang="de-DE" sz="1400" kern="100" dirty="0">
                        <a:effectLst/>
                        <a:latin typeface="KG Miss Kindergarten"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r>
                        <a:rPr lang="en-US" sz="1200" kern="0" dirty="0">
                          <a:effectLst/>
                          <a:latin typeface="KG Second Chances Solid" panose="02000000000000000000" pitchFamily="2" charset="0"/>
                          <a:ea typeface="Times New Roman" panose="02020603050405020304" pitchFamily="18" charset="0"/>
                          <a:cs typeface="Segoe UI" panose="020B0502040204020203" pitchFamily="34" charset="0"/>
                        </a:rPr>
                        <a:t>Overview</a:t>
                      </a:r>
                      <a:r>
                        <a:rPr lang="en-US" sz="1200" kern="0" dirty="0">
                          <a:effectLst/>
                          <a:latin typeface="KG First Time In Forever" panose="02000506000000020003" pitchFamily="2" charset="0"/>
                          <a:ea typeface="Times New Roman" panose="02020603050405020304" pitchFamily="18" charset="0"/>
                          <a:cs typeface="Segoe UI" panose="020B0502040204020203" pitchFamily="34" charset="0"/>
                        </a:rPr>
                        <a:t>  </a:t>
                      </a:r>
                      <a:br>
                        <a:rPr lang="en-US" sz="1200" kern="0" dirty="0">
                          <a:effectLst/>
                          <a:latin typeface="KG First Time In Forever" panose="02000506000000020003" pitchFamily="2" charset="0"/>
                          <a:ea typeface="Times New Roman" panose="02020603050405020304" pitchFamily="18" charset="0"/>
                          <a:cs typeface="Segoe UI" panose="020B0502040204020203" pitchFamily="34" charset="0"/>
                        </a:rPr>
                      </a:br>
                      <a:r>
                        <a:rPr lang="en-US" sz="1200" kern="0" dirty="0">
                          <a:effectLst/>
                          <a:latin typeface="KG First Time In Forever" panose="02000506000000020003" pitchFamily="2" charset="0"/>
                          <a:ea typeface="Times New Roman" panose="02020603050405020304" pitchFamily="18" charset="0"/>
                          <a:cs typeface="Segoe UI" panose="020B0502040204020203" pitchFamily="34" charset="0"/>
                        </a:rPr>
                        <a:t>When, Where, Who vs. Whom</a:t>
                      </a:r>
                      <a:br>
                        <a:rPr lang="en-US" sz="1200" kern="0" dirty="0">
                          <a:effectLst/>
                          <a:latin typeface="KG First Time In Forever" panose="02000506000000020003" pitchFamily="2" charset="0"/>
                          <a:ea typeface="Times New Roman" panose="02020603050405020304" pitchFamily="18" charset="0"/>
                          <a:cs typeface="Segoe UI" panose="020B0502040204020203" pitchFamily="34" charset="0"/>
                        </a:rPr>
                      </a:br>
                      <a:r>
                        <a:rPr lang="en-US" sz="1200" kern="0" dirty="0">
                          <a:effectLst/>
                          <a:latin typeface="KG First Time In Forever" panose="02000506000000020003" pitchFamily="2" charset="0"/>
                          <a:ea typeface="Times New Roman" panose="02020603050405020304" pitchFamily="18" charset="0"/>
                          <a:cs typeface="Segoe UI" panose="020B0502040204020203" pitchFamily="34" charset="0"/>
                        </a:rPr>
                        <a:t>Brainstorming</a:t>
                      </a:r>
                      <a:endParaRPr lang="de-DE" sz="1100" kern="100" dirty="0">
                        <a:effectLst/>
                        <a:latin typeface="KG Miss Kindergarten"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1200" dirty="0">
                        <a:latin typeface="KG First Time In Forever" panose="02000506000000020003"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ase"/>
                      <a:endParaRPr lang="de-DE" dirty="0">
                        <a:effectLst/>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dirty="0">
                          <a:latin typeface="KG First Time In Forever" panose="02000506000000020003" pitchFamily="2" charset="0"/>
                        </a:rPr>
                        <a:t>Set the foundation by providing an overview of the war, including the timeline, key locations, and the main warring nations</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73742170"/>
                  </a:ext>
                </a:extLst>
              </a:tr>
              <a:tr h="1208527">
                <a:tc>
                  <a:txBody>
                    <a:bodyPr/>
                    <a:lstStyle/>
                    <a:p>
                      <a:endParaRPr lang="de-DE"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ctr"/>
                      <a:endParaRPr lang="de-DE" sz="1200" dirty="0">
                        <a:latin typeface="KG First Time In Forever" panose="02000506000000020003"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r>
                        <a:rPr lang="en-US" sz="1200" kern="0" dirty="0">
                          <a:solidFill>
                            <a:schemeClr val="dk1"/>
                          </a:solidFill>
                          <a:effectLst/>
                          <a:latin typeface="KG Second Chances Solid" panose="02000000000000000000" pitchFamily="2" charset="0"/>
                          <a:ea typeface="Times New Roman" panose="02020603050405020304" pitchFamily="18" charset="0"/>
                          <a:cs typeface="Segoe UI" panose="020B0502040204020203" pitchFamily="34" charset="0"/>
                        </a:rPr>
                        <a:t>Brainstorming</a:t>
                      </a:r>
                      <a:r>
                        <a:rPr lang="en-US" sz="1200" kern="0" dirty="0">
                          <a:effectLst/>
                          <a:latin typeface="KG First Time In Forever" panose="02000506000000020003" pitchFamily="2" charset="0"/>
                          <a:ea typeface="Times New Roman" panose="02020603050405020304" pitchFamily="18" charset="0"/>
                          <a:cs typeface="Segoe UI" panose="020B0502040204020203" pitchFamily="34" charset="0"/>
                        </a:rPr>
                        <a:t>:</a:t>
                      </a:r>
                      <a:br>
                        <a:rPr lang="en-US" sz="1200" kern="0" dirty="0">
                          <a:effectLst/>
                          <a:latin typeface="KG First Time In Forever" panose="02000506000000020003" pitchFamily="2" charset="0"/>
                          <a:ea typeface="Times New Roman" panose="02020603050405020304" pitchFamily="18" charset="0"/>
                          <a:cs typeface="Segoe UI" panose="020B0502040204020203" pitchFamily="34" charset="0"/>
                        </a:rPr>
                      </a:br>
                      <a:r>
                        <a:rPr lang="en-US" sz="1200" kern="0" dirty="0">
                          <a:effectLst/>
                          <a:latin typeface="KG First Time In Forever" panose="02000506000000020003" pitchFamily="2" charset="0"/>
                          <a:ea typeface="Times New Roman" panose="02020603050405020304" pitchFamily="18" charset="0"/>
                          <a:cs typeface="Segoe UI" panose="020B0502040204020203" pitchFamily="34" charset="0"/>
                        </a:rPr>
                        <a:t>Engage students in a brainstorming session to gather their prior knowledge and ideas about World War II</a:t>
                      </a:r>
                      <a:endParaRPr lang="de-DE" sz="1100" kern="100" dirty="0">
                        <a:effectLst/>
                        <a:latin typeface="KG Miss Kindergarten"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1200" dirty="0">
                        <a:latin typeface="KG First Time In Forever" panose="02000506000000020003"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r>
                        <a:rPr lang="en-US" sz="1200" kern="0" dirty="0">
                          <a:effectLst/>
                          <a:latin typeface="KG First Time In Forever" panose="02000506000000020003" pitchFamily="2" charset="0"/>
                          <a:ea typeface="Times New Roman" panose="02020603050405020304" pitchFamily="18" charset="0"/>
                          <a:cs typeface="Segoe UI" panose="020B0502040204020203" pitchFamily="34" charset="0"/>
                        </a:rPr>
                        <a:t>Brainstorm the causes of World War II and create a mind map in your interactive notebook to visually organize the key factors.</a:t>
                      </a:r>
                      <a:endParaRPr lang="de-DE" sz="1100" kern="100" dirty="0">
                        <a:effectLst/>
                        <a:latin typeface="KG Miss Kindergarten"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29511440"/>
                  </a:ext>
                </a:extLst>
              </a:tr>
              <a:tr h="1208527">
                <a:tc>
                  <a:txBody>
                    <a:bodyPr/>
                    <a:lstStyle/>
                    <a:p>
                      <a:endParaRPr lang="de-DE"/>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1200">
                        <a:latin typeface="KG First Time In Forever" panose="02000506000000020003"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kern="0" dirty="0">
                          <a:solidFill>
                            <a:srgbClr val="0070C0"/>
                          </a:solidFill>
                          <a:effectLst/>
                          <a:latin typeface="KG Second Chances Solid" panose="02000000000000000000" pitchFamily="2" charset="0"/>
                          <a:cs typeface="Segoe UI" panose="020B0502040204020203" pitchFamily="34" charset="0"/>
                          <a:hlinkClick r:id="rId2">
                            <a:extLst>
                              <a:ext uri="{A12FA001-AC4F-418D-AE19-62706E023703}">
                                <ahyp:hlinkClr xmlns:ahyp="http://schemas.microsoft.com/office/drawing/2018/hyperlinkcolor" val="tx"/>
                              </a:ext>
                            </a:extLst>
                          </a:hlinkClick>
                        </a:rPr>
                        <a:t>Interactive PowerPoint</a:t>
                      </a:r>
                      <a:r>
                        <a:rPr lang="en-US" sz="1200" dirty="0">
                          <a:latin typeface="KG First Time In Forever" panose="02000506000000020003" pitchFamily="2" charset="0"/>
                        </a:rPr>
                        <a:t>: Students use the provided interactive PowerPoint to explore and gather information for the overview topic</a:t>
                      </a:r>
                      <a:endParaRPr lang="de-DE" sz="1200" dirty="0">
                        <a:latin typeface="KG First Time In Forever" panose="02000506000000020003"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r>
                        <a:rPr lang="en-US" sz="1200" kern="0" dirty="0">
                          <a:effectLst/>
                          <a:latin typeface="KG First Time In Forever" panose="02000506000000020003" pitchFamily="2" charset="0"/>
                          <a:ea typeface="Times New Roman" panose="02020603050405020304" pitchFamily="18" charset="0"/>
                          <a:cs typeface="Segoe UI" panose="020B0502040204020203" pitchFamily="34" charset="0"/>
                        </a:rPr>
                        <a:t>Students click through the interactive PowerPoint to find out more.</a:t>
                      </a:r>
                      <a:endParaRPr lang="de-DE" sz="1100" kern="100" dirty="0">
                        <a:effectLst/>
                        <a:latin typeface="KG Miss Kindergarten"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r>
                        <a:rPr lang="en-US" sz="1200" kern="0" dirty="0">
                          <a:effectLst/>
                          <a:latin typeface="KG First Time In Forever" panose="02000506000000020003" pitchFamily="2" charset="0"/>
                          <a:ea typeface="Times New Roman" panose="02020603050405020304" pitchFamily="18" charset="0"/>
                          <a:cs typeface="Segoe UI" panose="020B0502040204020203" pitchFamily="34" charset="0"/>
                        </a:rPr>
                        <a:t>Students actively engage with the interactive PowerPoint to learn about the overview of </a:t>
                      </a:r>
                      <a:br>
                        <a:rPr lang="en-US" sz="1200" kern="0" dirty="0">
                          <a:effectLst/>
                          <a:latin typeface="KG First Time In Forever" panose="02000506000000020003" pitchFamily="2" charset="0"/>
                          <a:ea typeface="Times New Roman" panose="02020603050405020304" pitchFamily="18" charset="0"/>
                          <a:cs typeface="Segoe UI" panose="020B0502040204020203" pitchFamily="34" charset="0"/>
                        </a:rPr>
                      </a:br>
                      <a:r>
                        <a:rPr lang="en-US" sz="1200" kern="0" dirty="0">
                          <a:effectLst/>
                          <a:latin typeface="KG First Time In Forever" panose="02000506000000020003" pitchFamily="2" charset="0"/>
                          <a:ea typeface="Times New Roman" panose="02020603050405020304" pitchFamily="18" charset="0"/>
                          <a:cs typeface="Segoe UI" panose="020B0502040204020203" pitchFamily="34" charset="0"/>
                        </a:rPr>
                        <a:t>World War II</a:t>
                      </a:r>
                      <a:endParaRPr lang="de-DE" sz="1100" kern="100" dirty="0">
                        <a:effectLst/>
                        <a:latin typeface="KG Miss Kindergarten"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55880790"/>
                  </a:ext>
                </a:extLst>
              </a:tr>
              <a:tr h="1208527">
                <a:tc>
                  <a:txBody>
                    <a:bodyPr/>
                    <a:lstStyle/>
                    <a:p>
                      <a:endParaRPr lang="de-DE"/>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1200">
                        <a:latin typeface="KG First Time In Forever" panose="02000506000000020003"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kern="0" dirty="0">
                          <a:solidFill>
                            <a:srgbClr val="0070C0"/>
                          </a:solidFill>
                          <a:effectLst/>
                          <a:latin typeface="KG Second Chances Solid" panose="02000000000000000000" pitchFamily="2" charset="0"/>
                          <a:ea typeface="+mn-ea"/>
                          <a:cs typeface="Segoe UI" panose="020B0502040204020203" pitchFamily="34" charset="0"/>
                          <a:hlinkClick r:id="rId3">
                            <a:extLst>
                              <a:ext uri="{A12FA001-AC4F-418D-AE19-62706E023703}">
                                <ahyp:hlinkClr xmlns:ahyp="http://schemas.microsoft.com/office/drawing/2018/hyperlinkcolor" val="tx"/>
                              </a:ext>
                            </a:extLst>
                          </a:hlinkClick>
                        </a:rPr>
                        <a:t>Interactive Notebook</a:t>
                      </a:r>
                      <a:r>
                        <a:rPr lang="en-US" sz="1200" kern="0" dirty="0">
                          <a:solidFill>
                            <a:srgbClr val="0070C0"/>
                          </a:solidFill>
                          <a:effectLst/>
                          <a:latin typeface="KG Second Chances Solid" panose="02000000000000000000" pitchFamily="2" charset="0"/>
                          <a:ea typeface="+mn-ea"/>
                          <a:cs typeface="Segoe UI" panose="020B0502040204020203" pitchFamily="34" charset="0"/>
                        </a:rPr>
                        <a:t>: </a:t>
                      </a:r>
                      <a:r>
                        <a:rPr lang="en-US" sz="1200" dirty="0">
                          <a:latin typeface="KG First Time In Forever" panose="02000506000000020003" pitchFamily="2" charset="0"/>
                        </a:rPr>
                        <a:t>Students use the information from the interactive PowerPoint to complete the corresponding section in their notebook</a:t>
                      </a:r>
                      <a:endParaRPr lang="de-DE" sz="1200" dirty="0">
                        <a:latin typeface="KG First Time In Forever" panose="02000506000000020003"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r>
                        <a:rPr lang="en-US" sz="1200" kern="0" dirty="0">
                          <a:effectLst/>
                          <a:latin typeface="KG First Time In Forever" panose="02000506000000020003" pitchFamily="2" charset="0"/>
                          <a:ea typeface="Times New Roman" panose="02020603050405020304" pitchFamily="18" charset="0"/>
                          <a:cs typeface="Segoe UI" panose="020B0502040204020203" pitchFamily="34" charset="0"/>
                        </a:rPr>
                        <a:t>Teacher assessment of completed notebook section</a:t>
                      </a:r>
                      <a:endParaRPr lang="de-DE" sz="1100" kern="100" dirty="0">
                        <a:effectLst/>
                        <a:latin typeface="KG Miss Kindergarten"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r>
                        <a:rPr lang="en-US" sz="1200" kern="0" dirty="0">
                          <a:effectLst/>
                          <a:latin typeface="KG First Time In Forever" panose="02000506000000020003" pitchFamily="2" charset="0"/>
                          <a:ea typeface="Times New Roman" panose="02020603050405020304" pitchFamily="18" charset="0"/>
                          <a:cs typeface="Segoe UI" panose="020B0502040204020203" pitchFamily="34" charset="0"/>
                        </a:rPr>
                        <a:t>Students transfer the gathered information from the interactive PowerPoint to their notebooks, reinforcing their understanding</a:t>
                      </a:r>
                      <a:endParaRPr lang="de-DE" sz="1100" kern="100" dirty="0">
                        <a:effectLst/>
                        <a:latin typeface="KG Miss Kindergarten"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40219586"/>
                  </a:ext>
                </a:extLst>
              </a:tr>
              <a:tr h="602326">
                <a:tc>
                  <a:txBody>
                    <a:bodyPr/>
                    <a:lstStyle/>
                    <a:p>
                      <a:endParaRPr lang="de-DE"/>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1200" dirty="0">
                        <a:latin typeface="KG First Time In Forever" panose="02000506000000020003"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kern="0" dirty="0">
                          <a:solidFill>
                            <a:schemeClr val="dk1"/>
                          </a:solidFill>
                          <a:effectLst/>
                          <a:latin typeface="KG Second Chances Solid" panose="02000000000000000000" pitchFamily="2" charset="0"/>
                          <a:cs typeface="Segoe UI" panose="020B0502040204020203" pitchFamily="34" charset="0"/>
                        </a:rPr>
                        <a:t>Other Ideas: </a:t>
                      </a:r>
                      <a:r>
                        <a:rPr lang="en-US" sz="1200" dirty="0">
                          <a:latin typeface="KG First Time In Forever" panose="02000506000000020003" pitchFamily="2" charset="0"/>
                        </a:rPr>
                        <a:t>Analyze primary sources related to major events during World War II</a:t>
                      </a:r>
                      <a:endParaRPr lang="de-DE" sz="1200" dirty="0">
                        <a:latin typeface="KG First Time In Forever" panose="02000506000000020003"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r>
                        <a:rPr lang="en-US" sz="1200" kern="0" dirty="0">
                          <a:effectLst/>
                          <a:latin typeface="KG First Time In Forever" panose="02000506000000020003" pitchFamily="2" charset="0"/>
                          <a:ea typeface="Times New Roman" panose="02020603050405020304" pitchFamily="18" charset="0"/>
                          <a:cs typeface="Segoe UI" panose="020B0502040204020203" pitchFamily="34" charset="0"/>
                        </a:rPr>
                        <a:t>Presentation or written analysis	</a:t>
                      </a:r>
                      <a:endParaRPr lang="de-DE" sz="1100" kern="100" dirty="0">
                        <a:effectLst/>
                        <a:latin typeface="KG Miss Kindergarten"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r>
                        <a:rPr lang="en-US" sz="1200" kern="0" dirty="0">
                          <a:effectLst/>
                          <a:latin typeface="KG First Time In Forever" panose="02000506000000020003" pitchFamily="2" charset="0"/>
                          <a:ea typeface="Times New Roman" panose="02020603050405020304" pitchFamily="18" charset="0"/>
                          <a:cs typeface="Segoe UI" panose="020B0502040204020203" pitchFamily="34" charset="0"/>
                        </a:rPr>
                        <a:t>Engage students in analyzing primary sources such as speeches, letters, or photographs to gain deeper insights into the events of World War II</a:t>
                      </a:r>
                      <a:endParaRPr lang="de-DE" sz="1100" kern="100" dirty="0">
                        <a:effectLst/>
                        <a:latin typeface="KG Miss Kindergarten"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35252742"/>
                  </a:ext>
                </a:extLst>
              </a:tr>
            </a:tbl>
          </a:graphicData>
        </a:graphic>
      </p:graphicFrame>
      <p:grpSp>
        <p:nvGrpSpPr>
          <p:cNvPr id="10" name="Gruppieren 9">
            <a:extLst>
              <a:ext uri="{FF2B5EF4-FFF2-40B4-BE49-F238E27FC236}">
                <a16:creationId xmlns:a16="http://schemas.microsoft.com/office/drawing/2014/main" id="{C914543A-2DB0-7579-2AF0-14BC90188488}"/>
              </a:ext>
            </a:extLst>
          </p:cNvPr>
          <p:cNvGrpSpPr/>
          <p:nvPr/>
        </p:nvGrpSpPr>
        <p:grpSpPr>
          <a:xfrm>
            <a:off x="89587" y="74642"/>
            <a:ext cx="9726826" cy="765112"/>
            <a:chOff x="273698" y="158621"/>
            <a:chExt cx="9355494" cy="1156996"/>
          </a:xfrm>
        </p:grpSpPr>
        <p:sp>
          <p:nvSpPr>
            <p:cNvPr id="11" name="Rechteck 10">
              <a:extLst>
                <a:ext uri="{FF2B5EF4-FFF2-40B4-BE49-F238E27FC236}">
                  <a16:creationId xmlns:a16="http://schemas.microsoft.com/office/drawing/2014/main" id="{1336740A-1787-1376-A9A3-31FE0A02B5B1}"/>
                </a:ext>
              </a:extLst>
            </p:cNvPr>
            <p:cNvSpPr/>
            <p:nvPr/>
          </p:nvSpPr>
          <p:spPr>
            <a:xfrm>
              <a:off x="279918" y="158621"/>
              <a:ext cx="9349274" cy="115699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Textfeld 11">
              <a:extLst>
                <a:ext uri="{FF2B5EF4-FFF2-40B4-BE49-F238E27FC236}">
                  <a16:creationId xmlns:a16="http://schemas.microsoft.com/office/drawing/2014/main" id="{351A3B5B-4772-765B-B6DC-F3E100DEBA53}"/>
                </a:ext>
              </a:extLst>
            </p:cNvPr>
            <p:cNvSpPr txBox="1"/>
            <p:nvPr/>
          </p:nvSpPr>
          <p:spPr>
            <a:xfrm>
              <a:off x="273698" y="186646"/>
              <a:ext cx="9349274" cy="1070459"/>
            </a:xfrm>
            <a:prstGeom prst="rect">
              <a:avLst/>
            </a:prstGeom>
            <a:noFill/>
          </p:spPr>
          <p:txBody>
            <a:bodyPr wrap="square">
              <a:spAutoFit/>
            </a:bodyPr>
            <a:lstStyle/>
            <a:p>
              <a:pPr algn="ctr"/>
              <a:r>
                <a:rPr lang="de-DE" sz="4000" kern="0" dirty="0">
                  <a:effectLst/>
                  <a:latin typeface="KG Second Chances Solid" panose="02000000000000000000" pitchFamily="2" charset="0"/>
                  <a:ea typeface="Times New Roman" panose="02020603050405020304" pitchFamily="18" charset="0"/>
                  <a:cs typeface="Segoe UI" panose="020B0502040204020203" pitchFamily="34" charset="0"/>
                </a:rPr>
                <a:t>WEEK I: WORLD WAR II CURRICULUM</a:t>
              </a:r>
              <a:endParaRPr lang="de-DE" sz="4000" dirty="0"/>
            </a:p>
          </p:txBody>
        </p:sp>
      </p:grpSp>
      <p:pic>
        <p:nvPicPr>
          <p:cNvPr id="15" name="Grafik 14">
            <a:hlinkClick r:id="rId3"/>
            <a:extLst>
              <a:ext uri="{FF2B5EF4-FFF2-40B4-BE49-F238E27FC236}">
                <a16:creationId xmlns:a16="http://schemas.microsoft.com/office/drawing/2014/main" id="{CA8A8B04-30F7-CDCA-FFCD-74E2DE003C1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87081" y="2385942"/>
            <a:ext cx="1209040" cy="1209040"/>
          </a:xfrm>
          <a:prstGeom prst="rect">
            <a:avLst/>
          </a:prstGeom>
          <a:noFill/>
          <a:ln>
            <a:noFill/>
          </a:ln>
        </p:spPr>
      </p:pic>
      <p:pic>
        <p:nvPicPr>
          <p:cNvPr id="16" name="Grafik 15">
            <a:hlinkClick r:id="rId2"/>
            <a:extLst>
              <a:ext uri="{FF2B5EF4-FFF2-40B4-BE49-F238E27FC236}">
                <a16:creationId xmlns:a16="http://schemas.microsoft.com/office/drawing/2014/main" id="{913940E1-FB0F-1B68-81D4-26F4B0F1FB6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bwMode="auto">
          <a:xfrm>
            <a:off x="87081" y="3594982"/>
            <a:ext cx="1209040" cy="1209040"/>
          </a:xfrm>
          <a:prstGeom prst="rect">
            <a:avLst/>
          </a:prstGeom>
          <a:noFill/>
          <a:ln>
            <a:noFill/>
          </a:ln>
        </p:spPr>
      </p:pic>
      <p:pic>
        <p:nvPicPr>
          <p:cNvPr id="17" name="Grafik 16">
            <a:hlinkClick r:id="rId3"/>
            <a:extLst>
              <a:ext uri="{FF2B5EF4-FFF2-40B4-BE49-F238E27FC236}">
                <a16:creationId xmlns:a16="http://schemas.microsoft.com/office/drawing/2014/main" id="{0E02DFDB-4DC4-EEF4-8C3E-3D1C4EB19B8C}"/>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bwMode="auto">
          <a:xfrm>
            <a:off x="87081" y="4792965"/>
            <a:ext cx="1209040" cy="1201435"/>
          </a:xfrm>
          <a:prstGeom prst="rect">
            <a:avLst/>
          </a:prstGeom>
          <a:noFill/>
          <a:ln>
            <a:noFill/>
          </a:ln>
        </p:spPr>
      </p:pic>
      <p:pic>
        <p:nvPicPr>
          <p:cNvPr id="18" name="Grafik 17">
            <a:hlinkClick r:id="rId3"/>
            <a:extLst>
              <a:ext uri="{FF2B5EF4-FFF2-40B4-BE49-F238E27FC236}">
                <a16:creationId xmlns:a16="http://schemas.microsoft.com/office/drawing/2014/main" id="{6F888E20-BD5A-D0F0-FB12-CB426B2ECDBE}"/>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bwMode="auto">
          <a:xfrm>
            <a:off x="1613809" y="2410389"/>
            <a:ext cx="800100" cy="1155700"/>
          </a:xfrm>
          <a:prstGeom prst="rect">
            <a:avLst/>
          </a:prstGeom>
          <a:noFill/>
          <a:ln>
            <a:noFill/>
          </a:ln>
        </p:spPr>
      </p:pic>
      <p:pic>
        <p:nvPicPr>
          <p:cNvPr id="19" name="Grafik 18">
            <a:hlinkClick r:id="rId3"/>
            <a:extLst>
              <a:ext uri="{FF2B5EF4-FFF2-40B4-BE49-F238E27FC236}">
                <a16:creationId xmlns:a16="http://schemas.microsoft.com/office/drawing/2014/main" id="{A037C584-0554-8893-B5C7-06F56008B2CC}"/>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bwMode="auto">
          <a:xfrm>
            <a:off x="1613809" y="4819650"/>
            <a:ext cx="800100" cy="1155700"/>
          </a:xfrm>
          <a:prstGeom prst="rect">
            <a:avLst/>
          </a:prstGeom>
          <a:noFill/>
          <a:ln>
            <a:noFill/>
          </a:ln>
        </p:spPr>
      </p:pic>
      <p:pic>
        <p:nvPicPr>
          <p:cNvPr id="20" name="Grafik 19">
            <a:hlinkClick r:id="rId2"/>
            <a:extLst>
              <a:ext uri="{FF2B5EF4-FFF2-40B4-BE49-F238E27FC236}">
                <a16:creationId xmlns:a16="http://schemas.microsoft.com/office/drawing/2014/main" id="{AEC9B7A2-AFCF-8F9B-EA26-672375E1730E}"/>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bwMode="auto">
          <a:xfrm>
            <a:off x="1305452" y="3834034"/>
            <a:ext cx="1361548" cy="765831"/>
          </a:xfrm>
          <a:prstGeom prst="rect">
            <a:avLst/>
          </a:prstGeom>
          <a:noFill/>
          <a:ln>
            <a:noFill/>
          </a:ln>
        </p:spPr>
      </p:pic>
    </p:spTree>
    <p:extLst>
      <p:ext uri="{BB962C8B-B14F-4D97-AF65-F5344CB8AC3E}">
        <p14:creationId xmlns:p14="http://schemas.microsoft.com/office/powerpoint/2010/main" val="1612987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e 4">
            <a:extLst>
              <a:ext uri="{FF2B5EF4-FFF2-40B4-BE49-F238E27FC236}">
                <a16:creationId xmlns:a16="http://schemas.microsoft.com/office/drawing/2014/main" id="{1CD40CB9-559E-18CA-0DA7-9650797B9753}"/>
              </a:ext>
            </a:extLst>
          </p:cNvPr>
          <p:cNvGraphicFramePr>
            <a:graphicFrameLocks noGrp="1"/>
          </p:cNvGraphicFramePr>
          <p:nvPr>
            <p:extLst>
              <p:ext uri="{D42A27DB-BD31-4B8C-83A1-F6EECF244321}">
                <p14:modId xmlns:p14="http://schemas.microsoft.com/office/powerpoint/2010/main" val="1900882417"/>
              </p:ext>
            </p:extLst>
          </p:nvPr>
        </p:nvGraphicFramePr>
        <p:xfrm>
          <a:off x="96412" y="839754"/>
          <a:ext cx="9720001" cy="5945288"/>
        </p:xfrm>
        <a:graphic>
          <a:graphicData uri="http://schemas.openxmlformats.org/drawingml/2006/table">
            <a:tbl>
              <a:tblPr firstRow="1" bandRow="1">
                <a:tableStyleId>{D7AC3CCA-C797-4891-BE02-D94E43425B78}</a:tableStyleId>
              </a:tblPr>
              <a:tblGrid>
                <a:gridCol w="1219204">
                  <a:extLst>
                    <a:ext uri="{9D8B030D-6E8A-4147-A177-3AD203B41FA5}">
                      <a16:colId xmlns:a16="http://schemas.microsoft.com/office/drawing/2014/main" val="3765170399"/>
                    </a:ext>
                  </a:extLst>
                </a:gridCol>
                <a:gridCol w="1362270">
                  <a:extLst>
                    <a:ext uri="{9D8B030D-6E8A-4147-A177-3AD203B41FA5}">
                      <a16:colId xmlns:a16="http://schemas.microsoft.com/office/drawing/2014/main" val="20601169"/>
                    </a:ext>
                  </a:extLst>
                </a:gridCol>
                <a:gridCol w="2845836">
                  <a:extLst>
                    <a:ext uri="{9D8B030D-6E8A-4147-A177-3AD203B41FA5}">
                      <a16:colId xmlns:a16="http://schemas.microsoft.com/office/drawing/2014/main" val="2470710005"/>
                    </a:ext>
                  </a:extLst>
                </a:gridCol>
                <a:gridCol w="1306286">
                  <a:extLst>
                    <a:ext uri="{9D8B030D-6E8A-4147-A177-3AD203B41FA5}">
                      <a16:colId xmlns:a16="http://schemas.microsoft.com/office/drawing/2014/main" val="1739536690"/>
                    </a:ext>
                  </a:extLst>
                </a:gridCol>
                <a:gridCol w="2986405">
                  <a:extLst>
                    <a:ext uri="{9D8B030D-6E8A-4147-A177-3AD203B41FA5}">
                      <a16:colId xmlns:a16="http://schemas.microsoft.com/office/drawing/2014/main" val="1716226767"/>
                    </a:ext>
                  </a:extLst>
                </a:gridCol>
              </a:tblGrid>
              <a:tr h="590073">
                <a:tc>
                  <a:txBody>
                    <a:bodyPr/>
                    <a:lstStyle/>
                    <a:p>
                      <a:pPr algn="ctr"/>
                      <a:r>
                        <a:rPr lang="de-DE" sz="1200" b="0" kern="1200" dirty="0">
                          <a:solidFill>
                            <a:schemeClr val="dk1"/>
                          </a:solidFill>
                          <a:effectLst/>
                          <a:latin typeface="KG Second Chances Solid" panose="02000000000000000000" pitchFamily="2" charset="0"/>
                          <a:ea typeface="+mn-ea"/>
                          <a:cs typeface="+mn-cs"/>
                        </a:rPr>
                        <a:t>RESOURCES</a:t>
                      </a:r>
                      <a:endParaRPr lang="de-DE" sz="1200" b="0" dirty="0">
                        <a:latin typeface="KG Second Chances Solid" panose="02000000000000000000"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E8DB"/>
                    </a:solidFill>
                  </a:tcPr>
                </a:tc>
                <a:tc>
                  <a:txBody>
                    <a:bodyPr/>
                    <a:lstStyle/>
                    <a:p>
                      <a:pPr algn="ctr">
                        <a:lnSpc>
                          <a:spcPct val="107000"/>
                        </a:lnSpc>
                        <a:spcAft>
                          <a:spcPts val="800"/>
                        </a:spcAft>
                      </a:pPr>
                      <a:r>
                        <a:rPr lang="de-DE" sz="1200" b="0" kern="0" dirty="0">
                          <a:solidFill>
                            <a:srgbClr val="000000"/>
                          </a:solidFill>
                          <a:effectLst/>
                          <a:latin typeface="KG Second Chances Solid" panose="02000000000000000000" pitchFamily="2" charset="0"/>
                          <a:ea typeface="Times New Roman" panose="02020603050405020304" pitchFamily="18" charset="0"/>
                          <a:cs typeface="Segoe UI" panose="020B0502040204020203" pitchFamily="34" charset="0"/>
                        </a:rPr>
                        <a:t>TOPIC AND RESOURCE PREVIEWS</a:t>
                      </a:r>
                      <a:endParaRPr lang="de-DE" sz="1200" b="0" kern="100" dirty="0">
                        <a:effectLst/>
                        <a:latin typeface="KG Second Chances Solid"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1D4E3"/>
                    </a:solidFill>
                  </a:tcPr>
                </a:tc>
                <a:tc>
                  <a:txBody>
                    <a:bodyPr/>
                    <a:lstStyle/>
                    <a:p>
                      <a:pPr algn="ctr"/>
                      <a:r>
                        <a:rPr lang="de-DE" sz="1200" b="0" kern="1200">
                          <a:solidFill>
                            <a:schemeClr val="dk1"/>
                          </a:solidFill>
                          <a:effectLst/>
                          <a:latin typeface="KG Second Chances Solid" panose="02000000000000000000" pitchFamily="2" charset="0"/>
                          <a:ea typeface="+mn-ea"/>
                          <a:cs typeface="+mn-cs"/>
                        </a:rPr>
                        <a:t>ACTIVITY</a:t>
                      </a:r>
                      <a:endParaRPr lang="de-DE" sz="1200" b="0" dirty="0">
                        <a:latin typeface="KG Second Chances Solid" panose="02000000000000000000"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EB4D6"/>
                    </a:solidFill>
                  </a:tcPr>
                </a:tc>
                <a:tc>
                  <a:txBody>
                    <a:bodyPr/>
                    <a:lstStyle/>
                    <a:p>
                      <a:pPr algn="ctr"/>
                      <a:r>
                        <a:rPr lang="de-DE" sz="1200" b="0" kern="1200">
                          <a:solidFill>
                            <a:schemeClr val="dk1"/>
                          </a:solidFill>
                          <a:effectLst/>
                          <a:latin typeface="KG Second Chances Solid" panose="02000000000000000000" pitchFamily="2" charset="0"/>
                          <a:ea typeface="+mn-ea"/>
                          <a:cs typeface="+mn-cs"/>
                        </a:rPr>
                        <a:t>ASSESSMENT</a:t>
                      </a:r>
                      <a:endParaRPr lang="de-DE" sz="1200" b="0" dirty="0">
                        <a:latin typeface="KG Second Chances Solid" panose="02000000000000000000"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DAE2"/>
                    </a:solidFill>
                  </a:tcPr>
                </a:tc>
                <a:tc>
                  <a:txBody>
                    <a:bodyPr/>
                    <a:lstStyle/>
                    <a:p>
                      <a:pPr algn="ctr">
                        <a:lnSpc>
                          <a:spcPct val="107000"/>
                        </a:lnSpc>
                        <a:spcAft>
                          <a:spcPts val="800"/>
                        </a:spcAft>
                      </a:pPr>
                      <a:r>
                        <a:rPr lang="de-DE" sz="1200" b="0" kern="0" dirty="0">
                          <a:solidFill>
                            <a:srgbClr val="000000"/>
                          </a:solidFill>
                          <a:effectLst/>
                          <a:latin typeface="KG Second Chances Solid" panose="02000000000000000000" pitchFamily="2" charset="0"/>
                          <a:ea typeface="Times New Roman" panose="02020603050405020304" pitchFamily="18" charset="0"/>
                          <a:cs typeface="Segoe UI" panose="020B0502040204020203" pitchFamily="34" charset="0"/>
                        </a:rPr>
                        <a:t>ADDITIONAL NOTES</a:t>
                      </a:r>
                      <a:endParaRPr lang="de-DE" sz="1200" b="0" kern="100" dirty="0">
                        <a:effectLst/>
                        <a:latin typeface="KG Second Chances Solid"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B3CA"/>
                    </a:solidFill>
                  </a:tcPr>
                </a:tc>
                <a:extLst>
                  <a:ext uri="{0D108BD9-81ED-4DB2-BD59-A6C34878D82A}">
                    <a16:rowId xmlns:a16="http://schemas.microsoft.com/office/drawing/2014/main" val="3194515092"/>
                  </a:ext>
                </a:extLst>
              </a:tr>
              <a:tr h="957664">
                <a:tc>
                  <a:txBody>
                    <a:bodyPr/>
                    <a:lstStyle/>
                    <a:p>
                      <a:pPr algn="ctr">
                        <a:lnSpc>
                          <a:spcPct val="107000"/>
                        </a:lnSpc>
                        <a:spcAft>
                          <a:spcPts val="800"/>
                        </a:spcAft>
                      </a:pPr>
                      <a:endParaRPr lang="de-DE" sz="1400" kern="100" dirty="0">
                        <a:effectLst/>
                        <a:latin typeface="KG Miss Kindergarten"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US" sz="1200" kern="0" dirty="0">
                          <a:effectLst/>
                          <a:latin typeface="KG Second Chances Solid" panose="02000000000000000000" pitchFamily="2" charset="0"/>
                          <a:ea typeface="Times New Roman" panose="02020603050405020304" pitchFamily="18" charset="0"/>
                          <a:cs typeface="Segoe UI" panose="020B0502040204020203" pitchFamily="34" charset="0"/>
                        </a:rPr>
                        <a:t>Timeline </a:t>
                      </a:r>
                      <a:br>
                        <a:rPr lang="en-US" sz="1200" kern="0" dirty="0">
                          <a:effectLst/>
                          <a:latin typeface="KG Second Chances Solid" panose="02000000000000000000" pitchFamily="2" charset="0"/>
                          <a:ea typeface="Times New Roman" panose="02020603050405020304" pitchFamily="18" charset="0"/>
                          <a:cs typeface="Segoe UI" panose="020B0502040204020203" pitchFamily="34" charset="0"/>
                        </a:rPr>
                      </a:br>
                      <a:r>
                        <a:rPr lang="en-US" sz="1200" kern="0" dirty="0">
                          <a:effectLst/>
                          <a:latin typeface="KG Second Chances Solid" panose="02000000000000000000" pitchFamily="2" charset="0"/>
                          <a:ea typeface="Times New Roman" panose="02020603050405020304" pitchFamily="18" charset="0"/>
                          <a:cs typeface="Segoe UI" panose="020B0502040204020203" pitchFamily="34" charset="0"/>
                        </a:rPr>
                        <a:t>&amp; </a:t>
                      </a:r>
                      <a:br>
                        <a:rPr lang="en-US" sz="1200" kern="0" dirty="0">
                          <a:effectLst/>
                          <a:latin typeface="KG Second Chances Solid" panose="02000000000000000000" pitchFamily="2" charset="0"/>
                          <a:ea typeface="Times New Roman" panose="02020603050405020304" pitchFamily="18" charset="0"/>
                          <a:cs typeface="Segoe UI" panose="020B0502040204020203" pitchFamily="34" charset="0"/>
                        </a:rPr>
                      </a:br>
                      <a:r>
                        <a:rPr lang="en-US" sz="1200" kern="0" dirty="0">
                          <a:effectLst/>
                          <a:latin typeface="KG Second Chances Solid" panose="02000000000000000000" pitchFamily="2" charset="0"/>
                          <a:ea typeface="Times New Roman" panose="02020603050405020304" pitchFamily="18" charset="0"/>
                          <a:cs typeface="Segoe UI" panose="020B0502040204020203" pitchFamily="34" charset="0"/>
                        </a:rPr>
                        <a:t>Important Events</a:t>
                      </a: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r>
                        <a:rPr lang="de-DE" sz="1200" kern="1200" dirty="0" err="1">
                          <a:solidFill>
                            <a:schemeClr val="dk1"/>
                          </a:solidFill>
                          <a:latin typeface="KG First Time In Forever" panose="02000506000000020003" pitchFamily="2" charset="0"/>
                          <a:ea typeface="+mn-ea"/>
                          <a:cs typeface="+mn-cs"/>
                        </a:rPr>
                        <a:t>Introduction</a:t>
                      </a:r>
                      <a:endParaRPr lang="de-DE" sz="1200" kern="1200" dirty="0">
                        <a:solidFill>
                          <a:schemeClr val="dk1"/>
                        </a:solidFill>
                        <a:latin typeface="KG First Time In Forever" panose="02000506000000020003" pitchFamily="2" charset="0"/>
                        <a:ea typeface="+mn-ea"/>
                        <a:cs typeface="+mn-cs"/>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ase"/>
                      <a:endParaRPr lang="de-DE" dirty="0">
                        <a:effectLst/>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dirty="0">
                          <a:latin typeface="KG First Time In Forever" panose="02000506000000020003" pitchFamily="2" charset="0"/>
                        </a:rPr>
                        <a:t>Set the foundation by providing an overview of the war, including the timeline, key locations, and the main belligerent nations</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73742170"/>
                  </a:ext>
                </a:extLst>
              </a:tr>
              <a:tr h="1208527">
                <a:tc>
                  <a:txBody>
                    <a:bodyPr/>
                    <a:lstStyle/>
                    <a:p>
                      <a:endParaRPr lang="de-DE"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ctr"/>
                      <a:endParaRPr lang="de-DE" sz="1200" dirty="0">
                        <a:latin typeface="KG First Time In Forever" panose="02000506000000020003"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r>
                        <a:rPr lang="en-US" sz="1200" kern="0" dirty="0">
                          <a:solidFill>
                            <a:srgbClr val="0070C0"/>
                          </a:solidFill>
                          <a:effectLst/>
                          <a:latin typeface="KG Second Chances Solid" panose="02000000000000000000" pitchFamily="2" charset="0"/>
                          <a:ea typeface="+mn-ea"/>
                          <a:cs typeface="Segoe UI" panose="020B0502040204020203" pitchFamily="34" charset="0"/>
                          <a:hlinkClick r:id="rId2">
                            <a:extLst>
                              <a:ext uri="{A12FA001-AC4F-418D-AE19-62706E023703}">
                                <ahyp:hlinkClr xmlns:ahyp="http://schemas.microsoft.com/office/drawing/2018/hyperlinkcolor" val="tx"/>
                              </a:ext>
                            </a:extLst>
                          </a:hlinkClick>
                        </a:rPr>
                        <a:t>Interactive PowerPoint: </a:t>
                      </a:r>
                      <a:r>
                        <a:rPr lang="en-US" sz="1200" kern="0" dirty="0">
                          <a:effectLst/>
                          <a:latin typeface="KG First Time In Forever" panose="02000506000000020003" pitchFamily="2" charset="0"/>
                          <a:ea typeface="Times New Roman" panose="02020603050405020304" pitchFamily="18" charset="0"/>
                          <a:cs typeface="Segoe UI" panose="020B0502040204020203" pitchFamily="34" charset="0"/>
                        </a:rPr>
                        <a:t>Students use the interactive PowerPoint to explore and gather information for the timeline topic	</a:t>
                      </a:r>
                      <a:endParaRPr lang="de-DE" sz="1100" kern="100" dirty="0">
                        <a:effectLst/>
                        <a:latin typeface="KG Miss Kindergarten"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kern="0" dirty="0">
                          <a:effectLst/>
                          <a:latin typeface="KG First Time In Forever" panose="02000506000000020003" pitchFamily="2" charset="0"/>
                          <a:ea typeface="Times New Roman" panose="02020603050405020304" pitchFamily="18" charset="0"/>
                          <a:cs typeface="Segoe UI" panose="020B0502040204020203" pitchFamily="34" charset="0"/>
                        </a:rPr>
                        <a:t>Students click through the interactive PowerPoint to find out more.</a:t>
                      </a:r>
                      <a:endParaRPr lang="de-DE" sz="1100" kern="100" dirty="0">
                        <a:effectLst/>
                        <a:latin typeface="KG Miss Kindergarten" panose="02000000000000000000" pitchFamily="2" charset="0"/>
                        <a:ea typeface="Calibri" panose="020F0502020204030204" pitchFamily="34" charset="0"/>
                        <a:cs typeface="Arial" panose="020B0604020202020204" pitchFamily="34"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r>
                        <a:rPr lang="en-US" sz="1200" kern="0" dirty="0">
                          <a:effectLst/>
                          <a:latin typeface="KG First Time In Forever" panose="02000506000000020003" pitchFamily="2" charset="0"/>
                          <a:ea typeface="Times New Roman" panose="02020603050405020304" pitchFamily="18" charset="0"/>
                          <a:cs typeface="Segoe UI" panose="020B0502040204020203" pitchFamily="34" charset="0"/>
                        </a:rPr>
                        <a:t>Students actively engage with the interactive PowerPoint to learn about the significant events during World War II</a:t>
                      </a: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29511440"/>
                  </a:ext>
                </a:extLst>
              </a:tr>
              <a:tr h="1208527">
                <a:tc>
                  <a:txBody>
                    <a:bodyPr/>
                    <a:lstStyle/>
                    <a:p>
                      <a:endParaRPr lang="de-DE"/>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1200">
                        <a:latin typeface="KG First Time In Forever" panose="02000506000000020003"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kern="0" dirty="0">
                          <a:solidFill>
                            <a:srgbClr val="0070C0"/>
                          </a:solidFill>
                          <a:effectLst/>
                          <a:latin typeface="KG Second Chances Solid" panose="02000000000000000000" pitchFamily="2" charset="0"/>
                          <a:ea typeface="+mn-ea"/>
                          <a:cs typeface="Segoe UI" panose="020B0502040204020203" pitchFamily="34" charset="0"/>
                          <a:hlinkClick r:id="rId3">
                            <a:extLst>
                              <a:ext uri="{A12FA001-AC4F-418D-AE19-62706E023703}">
                                <ahyp:hlinkClr xmlns:ahyp="http://schemas.microsoft.com/office/drawing/2018/hyperlinkcolor" val="tx"/>
                              </a:ext>
                            </a:extLst>
                          </a:hlinkClick>
                        </a:rPr>
                        <a:t>Interactive Notebook</a:t>
                      </a:r>
                      <a:r>
                        <a:rPr lang="en-US" sz="1200" kern="0" dirty="0">
                          <a:solidFill>
                            <a:srgbClr val="0070C0"/>
                          </a:solidFill>
                          <a:effectLst/>
                          <a:latin typeface="KG Second Chances Solid" panose="02000000000000000000" pitchFamily="2" charset="0"/>
                          <a:ea typeface="+mn-ea"/>
                          <a:cs typeface="Segoe UI" panose="020B0502040204020203" pitchFamily="34" charset="0"/>
                        </a:rPr>
                        <a:t>: </a:t>
                      </a:r>
                      <a:r>
                        <a:rPr lang="en-US" sz="1200" dirty="0">
                          <a:latin typeface="KG First Time In Forever" panose="02000506000000020003" pitchFamily="2" charset="0"/>
                        </a:rPr>
                        <a:t>Students use the information from the interactive PowerPoint to complete the corresponding section in their notebook</a:t>
                      </a:r>
                      <a:endParaRPr lang="de-DE" sz="1200" dirty="0">
                        <a:latin typeface="KG First Time In Forever" panose="02000506000000020003"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r>
                        <a:rPr lang="en-US" sz="1200" kern="0" dirty="0">
                          <a:effectLst/>
                          <a:latin typeface="KG First Time In Forever" panose="02000506000000020003" pitchFamily="2" charset="0"/>
                          <a:ea typeface="Times New Roman" panose="02020603050405020304" pitchFamily="18" charset="0"/>
                          <a:cs typeface="Segoe UI" panose="020B0502040204020203" pitchFamily="34" charset="0"/>
                        </a:rPr>
                        <a:t>Teacher assessment of completed notebook section</a:t>
                      </a:r>
                      <a:endParaRPr lang="de-DE" sz="1100" kern="100" dirty="0">
                        <a:effectLst/>
                        <a:latin typeface="KG Miss Kindergarten"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r>
                        <a:rPr lang="en-US" sz="1200" kern="0" dirty="0">
                          <a:effectLst/>
                          <a:latin typeface="KG First Time In Forever" panose="02000506000000020003" pitchFamily="2" charset="0"/>
                          <a:ea typeface="Times New Roman" panose="02020603050405020304" pitchFamily="18" charset="0"/>
                          <a:cs typeface="Segoe UI" panose="020B0502040204020203" pitchFamily="34" charset="0"/>
                        </a:rPr>
                        <a:t>Students transfer the gathered information from the interactive PowerPoint to their notebooks, reinforcing their knowledge of the timeline</a:t>
                      </a: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55880790"/>
                  </a:ext>
                </a:extLst>
              </a:tr>
              <a:tr h="1208527">
                <a:tc>
                  <a:txBody>
                    <a:bodyPr/>
                    <a:lstStyle/>
                    <a:p>
                      <a:endParaRPr lang="de-DE"/>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1200">
                        <a:latin typeface="KG First Time In Forever" panose="02000506000000020003"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kern="0" dirty="0">
                          <a:solidFill>
                            <a:srgbClr val="0070C0"/>
                          </a:solidFill>
                          <a:effectLst/>
                          <a:latin typeface="KG Second Chances Solid" panose="02000000000000000000" pitchFamily="2" charset="0"/>
                          <a:ea typeface="+mn-ea"/>
                          <a:cs typeface="Segoe UI" panose="020B0502040204020203" pitchFamily="34" charset="0"/>
                          <a:hlinkClick r:id="rId4">
                            <a:extLst>
                              <a:ext uri="{A12FA001-AC4F-418D-AE19-62706E023703}">
                                <ahyp:hlinkClr xmlns:ahyp="http://schemas.microsoft.com/office/drawing/2018/hyperlinkcolor" val="tx"/>
                              </a:ext>
                            </a:extLst>
                          </a:hlinkClick>
                        </a:rPr>
                        <a:t>Reading Passage: </a:t>
                      </a:r>
                      <a:r>
                        <a:rPr lang="en-US" sz="1200" dirty="0">
                          <a:latin typeface="KG First Time In Forever" panose="02000506000000020003" pitchFamily="2" charset="0"/>
                        </a:rPr>
                        <a:t>African Americans in the 2nd World War</a:t>
                      </a:r>
                      <a:endParaRPr lang="de-DE" sz="1200" dirty="0">
                        <a:latin typeface="KG First Time In Forever" panose="02000506000000020003"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r>
                        <a:rPr lang="en-US" sz="1200" kern="0" dirty="0">
                          <a:effectLst/>
                          <a:latin typeface="KG First Time In Forever" panose="02000506000000020003" pitchFamily="2" charset="0"/>
                          <a:ea typeface="Times New Roman" panose="02020603050405020304" pitchFamily="18" charset="0"/>
                          <a:cs typeface="Segoe UI" panose="020B0502040204020203" pitchFamily="34" charset="0"/>
                        </a:rPr>
                        <a:t>Comprehension questions on the worksheets included and/or class discussion</a:t>
                      </a:r>
                      <a:endParaRPr lang="de-DE" sz="1100" kern="100" dirty="0">
                        <a:effectLst/>
                        <a:latin typeface="KG Miss Kindergarten"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r>
                        <a:rPr lang="en-US" sz="1200" kern="0" dirty="0">
                          <a:effectLst/>
                          <a:latin typeface="KG First Time In Forever" panose="02000506000000020003" pitchFamily="2" charset="0"/>
                          <a:ea typeface="Times New Roman" panose="02020603050405020304" pitchFamily="18" charset="0"/>
                          <a:cs typeface="Segoe UI" panose="020B0502040204020203" pitchFamily="34" charset="0"/>
                        </a:rPr>
                        <a:t>This text focuses specifically focusing on the contributions and experiences of African Americans during World War II</a:t>
                      </a:r>
                      <a:endParaRPr lang="de-DE" sz="1100" kern="100" dirty="0">
                        <a:effectLst/>
                        <a:latin typeface="KG Miss Kindergarten"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40219586"/>
                  </a:ext>
                </a:extLst>
              </a:tr>
              <a:tr h="602326">
                <a:tc>
                  <a:txBody>
                    <a:bodyPr/>
                    <a:lstStyle/>
                    <a:p>
                      <a:endParaRPr lang="de-DE"/>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1200" dirty="0">
                        <a:latin typeface="KG First Time In Forever" panose="02000506000000020003"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kern="0" dirty="0">
                          <a:solidFill>
                            <a:schemeClr val="dk1"/>
                          </a:solidFill>
                          <a:effectLst/>
                          <a:latin typeface="KG Second Chances Solid" panose="02000000000000000000" pitchFamily="2" charset="0"/>
                          <a:cs typeface="Segoe UI" panose="020B0502040204020203" pitchFamily="34" charset="0"/>
                        </a:rPr>
                        <a:t>Other Ideas: </a:t>
                      </a:r>
                      <a:r>
                        <a:rPr lang="en-US" sz="1200" dirty="0">
                          <a:latin typeface="KG First Time In Forever" panose="02000506000000020003" pitchFamily="2" charset="0"/>
                        </a:rPr>
                        <a:t>Analyze primary sources related to major events during World War II</a:t>
                      </a:r>
                      <a:endParaRPr lang="de-DE" sz="1200" dirty="0">
                        <a:latin typeface="KG First Time In Forever" panose="02000506000000020003"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r>
                        <a:rPr lang="en-US" sz="1200" kern="0" dirty="0">
                          <a:effectLst/>
                          <a:latin typeface="KG First Time In Forever" panose="02000506000000020003" pitchFamily="2" charset="0"/>
                          <a:ea typeface="Times New Roman" panose="02020603050405020304" pitchFamily="18" charset="0"/>
                          <a:cs typeface="Segoe UI" panose="020B0502040204020203" pitchFamily="34" charset="0"/>
                        </a:rPr>
                        <a:t>Presentation or written analysis	</a:t>
                      </a:r>
                      <a:endParaRPr lang="de-DE" sz="1100" kern="100" dirty="0">
                        <a:effectLst/>
                        <a:latin typeface="KG Miss Kindergarten"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r>
                        <a:rPr lang="en-US" sz="1200" kern="0" dirty="0">
                          <a:effectLst/>
                          <a:latin typeface="KG First Time In Forever" panose="02000506000000020003" pitchFamily="2" charset="0"/>
                          <a:ea typeface="Times New Roman" panose="02020603050405020304" pitchFamily="18" charset="0"/>
                          <a:cs typeface="Segoe UI" panose="020B0502040204020203" pitchFamily="34" charset="0"/>
                        </a:rPr>
                        <a:t>Engage students in analyzing primary sources such as speeches, letters, or photographs to gain deeper insights into the events of World War II</a:t>
                      </a:r>
                      <a:endParaRPr lang="de-DE" sz="1100" kern="100" dirty="0">
                        <a:effectLst/>
                        <a:latin typeface="KG Miss Kindergarten"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35252742"/>
                  </a:ext>
                </a:extLst>
              </a:tr>
            </a:tbl>
          </a:graphicData>
        </a:graphic>
      </p:graphicFrame>
      <p:grpSp>
        <p:nvGrpSpPr>
          <p:cNvPr id="10" name="Gruppieren 9">
            <a:extLst>
              <a:ext uri="{FF2B5EF4-FFF2-40B4-BE49-F238E27FC236}">
                <a16:creationId xmlns:a16="http://schemas.microsoft.com/office/drawing/2014/main" id="{C914543A-2DB0-7579-2AF0-14BC90188488}"/>
              </a:ext>
            </a:extLst>
          </p:cNvPr>
          <p:cNvGrpSpPr/>
          <p:nvPr/>
        </p:nvGrpSpPr>
        <p:grpSpPr>
          <a:xfrm>
            <a:off x="89587" y="74642"/>
            <a:ext cx="9726826" cy="765112"/>
            <a:chOff x="273698" y="158621"/>
            <a:chExt cx="9355494" cy="1156996"/>
          </a:xfrm>
        </p:grpSpPr>
        <p:sp>
          <p:nvSpPr>
            <p:cNvPr id="11" name="Rechteck 10">
              <a:extLst>
                <a:ext uri="{FF2B5EF4-FFF2-40B4-BE49-F238E27FC236}">
                  <a16:creationId xmlns:a16="http://schemas.microsoft.com/office/drawing/2014/main" id="{1336740A-1787-1376-A9A3-31FE0A02B5B1}"/>
                </a:ext>
              </a:extLst>
            </p:cNvPr>
            <p:cNvSpPr/>
            <p:nvPr/>
          </p:nvSpPr>
          <p:spPr>
            <a:xfrm>
              <a:off x="279918" y="158621"/>
              <a:ext cx="9349274" cy="115699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Textfeld 11">
              <a:extLst>
                <a:ext uri="{FF2B5EF4-FFF2-40B4-BE49-F238E27FC236}">
                  <a16:creationId xmlns:a16="http://schemas.microsoft.com/office/drawing/2014/main" id="{351A3B5B-4772-765B-B6DC-F3E100DEBA53}"/>
                </a:ext>
              </a:extLst>
            </p:cNvPr>
            <p:cNvSpPr txBox="1"/>
            <p:nvPr/>
          </p:nvSpPr>
          <p:spPr>
            <a:xfrm>
              <a:off x="273698" y="186646"/>
              <a:ext cx="9349274" cy="1070459"/>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4000" b="0" i="0" u="none" strike="noStrike" kern="0" cap="none" spc="0" normalizeH="0" baseline="0" noProof="0" dirty="0">
                  <a:ln>
                    <a:noFill/>
                  </a:ln>
                  <a:solidFill>
                    <a:prstClr val="black"/>
                  </a:solidFill>
                  <a:effectLst/>
                  <a:uLnTx/>
                  <a:uFillTx/>
                  <a:latin typeface="KG Second Chances Solid" panose="02000000000000000000" pitchFamily="2" charset="0"/>
                  <a:ea typeface="Times New Roman" panose="02020603050405020304" pitchFamily="18" charset="0"/>
                  <a:cs typeface="Segoe UI" panose="020B0502040204020203" pitchFamily="34" charset="0"/>
                </a:rPr>
                <a:t>WEEK 2: WORLD WAR II CURRICULUM</a:t>
              </a:r>
              <a:endParaRPr kumimoji="0" lang="de-DE" sz="4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pic>
        <p:nvPicPr>
          <p:cNvPr id="15" name="Grafik 14">
            <a:hlinkClick r:id="rId2"/>
            <a:extLst>
              <a:ext uri="{FF2B5EF4-FFF2-40B4-BE49-F238E27FC236}">
                <a16:creationId xmlns:a16="http://schemas.microsoft.com/office/drawing/2014/main" id="{CA8A8B04-30F7-CDCA-FFCD-74E2DE003C1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bwMode="auto">
          <a:xfrm>
            <a:off x="87081" y="2385942"/>
            <a:ext cx="1209040" cy="1209040"/>
          </a:xfrm>
          <a:prstGeom prst="rect">
            <a:avLst/>
          </a:prstGeom>
          <a:noFill/>
          <a:ln>
            <a:noFill/>
          </a:ln>
        </p:spPr>
      </p:pic>
      <p:pic>
        <p:nvPicPr>
          <p:cNvPr id="16" name="Grafik 15">
            <a:hlinkClick r:id="rId3"/>
            <a:extLst>
              <a:ext uri="{FF2B5EF4-FFF2-40B4-BE49-F238E27FC236}">
                <a16:creationId xmlns:a16="http://schemas.microsoft.com/office/drawing/2014/main" id="{913940E1-FB0F-1B68-81D4-26F4B0F1FB6A}"/>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bwMode="auto">
          <a:xfrm>
            <a:off x="87081" y="3598784"/>
            <a:ext cx="1209040" cy="1201435"/>
          </a:xfrm>
          <a:prstGeom prst="rect">
            <a:avLst/>
          </a:prstGeom>
          <a:noFill/>
          <a:ln>
            <a:noFill/>
          </a:ln>
        </p:spPr>
      </p:pic>
      <p:pic>
        <p:nvPicPr>
          <p:cNvPr id="17" name="Grafik 16">
            <a:hlinkClick r:id="rId4"/>
            <a:extLst>
              <a:ext uri="{FF2B5EF4-FFF2-40B4-BE49-F238E27FC236}">
                <a16:creationId xmlns:a16="http://schemas.microsoft.com/office/drawing/2014/main" id="{0E02DFDB-4DC4-EEF4-8C3E-3D1C4EB19B8C}"/>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bwMode="auto">
          <a:xfrm>
            <a:off x="87081" y="4789242"/>
            <a:ext cx="1209040" cy="1208881"/>
          </a:xfrm>
          <a:prstGeom prst="rect">
            <a:avLst/>
          </a:prstGeom>
          <a:noFill/>
          <a:ln>
            <a:noFill/>
          </a:ln>
        </p:spPr>
      </p:pic>
      <p:pic>
        <p:nvPicPr>
          <p:cNvPr id="2" name="Grafik 1">
            <a:hlinkClick r:id="rId4"/>
            <a:extLst>
              <a:ext uri="{FF2B5EF4-FFF2-40B4-BE49-F238E27FC236}">
                <a16:creationId xmlns:a16="http://schemas.microsoft.com/office/drawing/2014/main" id="{E951CAAE-50FB-54D4-6DB3-01E30DEE233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bwMode="auto">
          <a:xfrm>
            <a:off x="1613809" y="4824846"/>
            <a:ext cx="800100" cy="1156335"/>
          </a:xfrm>
          <a:prstGeom prst="rect">
            <a:avLst/>
          </a:prstGeom>
          <a:noFill/>
          <a:ln>
            <a:noFill/>
          </a:ln>
        </p:spPr>
      </p:pic>
      <p:pic>
        <p:nvPicPr>
          <p:cNvPr id="3" name="Grafik 2">
            <a:hlinkClick r:id="rId3"/>
            <a:extLst>
              <a:ext uri="{FF2B5EF4-FFF2-40B4-BE49-F238E27FC236}">
                <a16:creationId xmlns:a16="http://schemas.microsoft.com/office/drawing/2014/main" id="{C417F467-6977-ED98-B5BB-B2779086C897}"/>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bwMode="auto">
          <a:xfrm rot="5400000">
            <a:off x="1526074" y="3525312"/>
            <a:ext cx="949069" cy="1370877"/>
          </a:xfrm>
          <a:prstGeom prst="rect">
            <a:avLst/>
          </a:prstGeom>
          <a:noFill/>
          <a:ln>
            <a:noFill/>
          </a:ln>
        </p:spPr>
      </p:pic>
      <p:pic>
        <p:nvPicPr>
          <p:cNvPr id="5" name="Grafik 4">
            <a:hlinkClick r:id="rId2"/>
            <a:extLst>
              <a:ext uri="{FF2B5EF4-FFF2-40B4-BE49-F238E27FC236}">
                <a16:creationId xmlns:a16="http://schemas.microsoft.com/office/drawing/2014/main" id="{E906750C-589F-80A9-A84A-E2B4CAFD9658}"/>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bwMode="auto">
          <a:xfrm>
            <a:off x="1305453" y="2607546"/>
            <a:ext cx="1361545" cy="765831"/>
          </a:xfrm>
          <a:prstGeom prst="rect">
            <a:avLst/>
          </a:prstGeom>
          <a:noFill/>
          <a:ln>
            <a:noFill/>
          </a:ln>
        </p:spPr>
      </p:pic>
    </p:spTree>
    <p:extLst>
      <p:ext uri="{BB962C8B-B14F-4D97-AF65-F5344CB8AC3E}">
        <p14:creationId xmlns:p14="http://schemas.microsoft.com/office/powerpoint/2010/main" val="22038699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e 4">
            <a:extLst>
              <a:ext uri="{FF2B5EF4-FFF2-40B4-BE49-F238E27FC236}">
                <a16:creationId xmlns:a16="http://schemas.microsoft.com/office/drawing/2014/main" id="{1CD40CB9-559E-18CA-0DA7-9650797B9753}"/>
              </a:ext>
            </a:extLst>
          </p:cNvPr>
          <p:cNvGraphicFramePr>
            <a:graphicFrameLocks noGrp="1"/>
          </p:cNvGraphicFramePr>
          <p:nvPr>
            <p:extLst>
              <p:ext uri="{D42A27DB-BD31-4B8C-83A1-F6EECF244321}">
                <p14:modId xmlns:p14="http://schemas.microsoft.com/office/powerpoint/2010/main" val="2034919271"/>
              </p:ext>
            </p:extLst>
          </p:nvPr>
        </p:nvGraphicFramePr>
        <p:xfrm>
          <a:off x="96412" y="839754"/>
          <a:ext cx="9720001" cy="5775644"/>
        </p:xfrm>
        <a:graphic>
          <a:graphicData uri="http://schemas.openxmlformats.org/drawingml/2006/table">
            <a:tbl>
              <a:tblPr firstRow="1" bandRow="1">
                <a:tableStyleId>{D7AC3CCA-C797-4891-BE02-D94E43425B78}</a:tableStyleId>
              </a:tblPr>
              <a:tblGrid>
                <a:gridCol w="1219204">
                  <a:extLst>
                    <a:ext uri="{9D8B030D-6E8A-4147-A177-3AD203B41FA5}">
                      <a16:colId xmlns:a16="http://schemas.microsoft.com/office/drawing/2014/main" val="3765170399"/>
                    </a:ext>
                  </a:extLst>
                </a:gridCol>
                <a:gridCol w="1362270">
                  <a:extLst>
                    <a:ext uri="{9D8B030D-6E8A-4147-A177-3AD203B41FA5}">
                      <a16:colId xmlns:a16="http://schemas.microsoft.com/office/drawing/2014/main" val="20601169"/>
                    </a:ext>
                  </a:extLst>
                </a:gridCol>
                <a:gridCol w="2845836">
                  <a:extLst>
                    <a:ext uri="{9D8B030D-6E8A-4147-A177-3AD203B41FA5}">
                      <a16:colId xmlns:a16="http://schemas.microsoft.com/office/drawing/2014/main" val="2470710005"/>
                    </a:ext>
                  </a:extLst>
                </a:gridCol>
                <a:gridCol w="1306286">
                  <a:extLst>
                    <a:ext uri="{9D8B030D-6E8A-4147-A177-3AD203B41FA5}">
                      <a16:colId xmlns:a16="http://schemas.microsoft.com/office/drawing/2014/main" val="1739536690"/>
                    </a:ext>
                  </a:extLst>
                </a:gridCol>
                <a:gridCol w="2986405">
                  <a:extLst>
                    <a:ext uri="{9D8B030D-6E8A-4147-A177-3AD203B41FA5}">
                      <a16:colId xmlns:a16="http://schemas.microsoft.com/office/drawing/2014/main" val="1716226767"/>
                    </a:ext>
                  </a:extLst>
                </a:gridCol>
              </a:tblGrid>
              <a:tr h="590073">
                <a:tc>
                  <a:txBody>
                    <a:bodyPr/>
                    <a:lstStyle/>
                    <a:p>
                      <a:pPr algn="ctr"/>
                      <a:r>
                        <a:rPr lang="de-DE" sz="1200" b="0" kern="1200" dirty="0">
                          <a:solidFill>
                            <a:schemeClr val="dk1"/>
                          </a:solidFill>
                          <a:effectLst/>
                          <a:latin typeface="KG Second Chances Solid" panose="02000000000000000000" pitchFamily="2" charset="0"/>
                          <a:ea typeface="+mn-ea"/>
                          <a:cs typeface="+mn-cs"/>
                        </a:rPr>
                        <a:t>RESOURCES</a:t>
                      </a:r>
                      <a:endParaRPr lang="de-DE" sz="1200" b="0" dirty="0">
                        <a:latin typeface="KG Second Chances Solid" panose="02000000000000000000"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E8DB"/>
                    </a:solidFill>
                  </a:tcPr>
                </a:tc>
                <a:tc>
                  <a:txBody>
                    <a:bodyPr/>
                    <a:lstStyle/>
                    <a:p>
                      <a:pPr algn="ctr">
                        <a:lnSpc>
                          <a:spcPct val="107000"/>
                        </a:lnSpc>
                        <a:spcAft>
                          <a:spcPts val="800"/>
                        </a:spcAft>
                      </a:pPr>
                      <a:r>
                        <a:rPr lang="de-DE" sz="1200" b="0" kern="0" dirty="0">
                          <a:solidFill>
                            <a:srgbClr val="000000"/>
                          </a:solidFill>
                          <a:effectLst/>
                          <a:latin typeface="KG Second Chances Solid" panose="02000000000000000000" pitchFamily="2" charset="0"/>
                          <a:ea typeface="Times New Roman" panose="02020603050405020304" pitchFamily="18" charset="0"/>
                          <a:cs typeface="Segoe UI" panose="020B0502040204020203" pitchFamily="34" charset="0"/>
                        </a:rPr>
                        <a:t>TOPIC AND RESOURCE PREVIEWS</a:t>
                      </a:r>
                      <a:endParaRPr lang="de-DE" sz="1200" b="0" kern="100" dirty="0">
                        <a:effectLst/>
                        <a:latin typeface="KG Second Chances Solid"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1D4E3"/>
                    </a:solidFill>
                  </a:tcPr>
                </a:tc>
                <a:tc>
                  <a:txBody>
                    <a:bodyPr/>
                    <a:lstStyle/>
                    <a:p>
                      <a:pPr algn="ctr"/>
                      <a:r>
                        <a:rPr lang="de-DE" sz="1200" b="0" kern="1200">
                          <a:solidFill>
                            <a:schemeClr val="dk1"/>
                          </a:solidFill>
                          <a:effectLst/>
                          <a:latin typeface="KG Second Chances Solid" panose="02000000000000000000" pitchFamily="2" charset="0"/>
                          <a:ea typeface="+mn-ea"/>
                          <a:cs typeface="+mn-cs"/>
                        </a:rPr>
                        <a:t>ACTIVITY</a:t>
                      </a:r>
                      <a:endParaRPr lang="de-DE" sz="1200" b="0" dirty="0">
                        <a:latin typeface="KG Second Chances Solid" panose="02000000000000000000"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EB4D6"/>
                    </a:solidFill>
                  </a:tcPr>
                </a:tc>
                <a:tc>
                  <a:txBody>
                    <a:bodyPr/>
                    <a:lstStyle/>
                    <a:p>
                      <a:pPr algn="ctr"/>
                      <a:r>
                        <a:rPr lang="de-DE" sz="1200" b="0" kern="1200">
                          <a:solidFill>
                            <a:schemeClr val="dk1"/>
                          </a:solidFill>
                          <a:effectLst/>
                          <a:latin typeface="KG Second Chances Solid" panose="02000000000000000000" pitchFamily="2" charset="0"/>
                          <a:ea typeface="+mn-ea"/>
                          <a:cs typeface="+mn-cs"/>
                        </a:rPr>
                        <a:t>ASSESSMENT</a:t>
                      </a:r>
                      <a:endParaRPr lang="de-DE" sz="1200" b="0" dirty="0">
                        <a:latin typeface="KG Second Chances Solid" panose="02000000000000000000"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DAE2"/>
                    </a:solidFill>
                  </a:tcPr>
                </a:tc>
                <a:tc>
                  <a:txBody>
                    <a:bodyPr/>
                    <a:lstStyle/>
                    <a:p>
                      <a:pPr algn="ctr">
                        <a:lnSpc>
                          <a:spcPct val="107000"/>
                        </a:lnSpc>
                        <a:spcAft>
                          <a:spcPts val="800"/>
                        </a:spcAft>
                      </a:pPr>
                      <a:r>
                        <a:rPr lang="de-DE" sz="1200" b="0" kern="0" dirty="0">
                          <a:solidFill>
                            <a:srgbClr val="000000"/>
                          </a:solidFill>
                          <a:effectLst/>
                          <a:latin typeface="KG Second Chances Solid" panose="02000000000000000000" pitchFamily="2" charset="0"/>
                          <a:ea typeface="Times New Roman" panose="02020603050405020304" pitchFamily="18" charset="0"/>
                          <a:cs typeface="Segoe UI" panose="020B0502040204020203" pitchFamily="34" charset="0"/>
                        </a:rPr>
                        <a:t>ADDITIONAL NOTES</a:t>
                      </a:r>
                      <a:endParaRPr lang="de-DE" sz="1200" b="0" kern="100" dirty="0">
                        <a:effectLst/>
                        <a:latin typeface="KG Second Chances Solid"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B3CA"/>
                    </a:solidFill>
                  </a:tcPr>
                </a:tc>
                <a:extLst>
                  <a:ext uri="{0D108BD9-81ED-4DB2-BD59-A6C34878D82A}">
                    <a16:rowId xmlns:a16="http://schemas.microsoft.com/office/drawing/2014/main" val="3194515092"/>
                  </a:ext>
                </a:extLst>
              </a:tr>
              <a:tr h="957664">
                <a:tc>
                  <a:txBody>
                    <a:bodyPr/>
                    <a:lstStyle/>
                    <a:p>
                      <a:pPr algn="ctr">
                        <a:lnSpc>
                          <a:spcPct val="107000"/>
                        </a:lnSpc>
                        <a:spcAft>
                          <a:spcPts val="800"/>
                        </a:spcAft>
                      </a:pPr>
                      <a:endParaRPr lang="de-DE" sz="1400" kern="100" dirty="0">
                        <a:effectLst/>
                        <a:latin typeface="KG Miss Kindergarten"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US" sz="1200" kern="0" dirty="0">
                          <a:effectLst/>
                          <a:latin typeface="KG Second Chances Solid" panose="02000000000000000000" pitchFamily="2" charset="0"/>
                          <a:ea typeface="Times New Roman" panose="02020603050405020304" pitchFamily="18" charset="0"/>
                          <a:cs typeface="Segoe UI" panose="020B0502040204020203" pitchFamily="34" charset="0"/>
                        </a:rPr>
                        <a:t>World Leaders: </a:t>
                      </a:r>
                      <a:r>
                        <a:rPr lang="en-US" sz="1000" kern="0" dirty="0">
                          <a:effectLst/>
                          <a:latin typeface="KG First Time In Forever" panose="02000506000000020003" pitchFamily="2" charset="0"/>
                          <a:ea typeface="Times New Roman" panose="02020603050405020304" pitchFamily="18" charset="0"/>
                          <a:cs typeface="Segoe UI" panose="020B0502040204020203" pitchFamily="34" charset="0"/>
                        </a:rPr>
                        <a:t>Hitler, Mussolini, Hirohito, Churchill, de Gaulle, Roosevelt, Stalin </a:t>
                      </a:r>
                      <a:endParaRPr lang="en-US" sz="1200" kern="0" dirty="0">
                        <a:effectLst/>
                        <a:latin typeface="KG Second Chances Solid" panose="02000000000000000000" pitchFamily="2" charset="0"/>
                        <a:ea typeface="Times New Roman" panose="02020603050405020304" pitchFamily="18" charset="0"/>
                        <a:cs typeface="Segoe UI" panose="020B0502040204020203"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r>
                        <a:rPr lang="de-DE" sz="1200" kern="0" dirty="0">
                          <a:solidFill>
                            <a:schemeClr val="dk1"/>
                          </a:solidFill>
                          <a:effectLst/>
                          <a:latin typeface="KG Second Chances Solid" panose="02000000000000000000" pitchFamily="2" charset="0"/>
                          <a:ea typeface="+mn-ea"/>
                          <a:cs typeface="Segoe UI" panose="020B0502040204020203" pitchFamily="34" charset="0"/>
                        </a:rPr>
                        <a:t>Review </a:t>
                      </a:r>
                      <a:r>
                        <a:rPr lang="de-DE" sz="1200" kern="0" dirty="0" err="1">
                          <a:solidFill>
                            <a:schemeClr val="dk1"/>
                          </a:solidFill>
                          <a:effectLst/>
                          <a:latin typeface="KG Second Chances Solid" panose="02000000000000000000" pitchFamily="2" charset="0"/>
                          <a:ea typeface="+mn-ea"/>
                          <a:cs typeface="Segoe UI" panose="020B0502040204020203" pitchFamily="34" charset="0"/>
                        </a:rPr>
                        <a:t>Activity</a:t>
                      </a:r>
                      <a:r>
                        <a:rPr lang="de-DE" sz="1200" kern="0" dirty="0">
                          <a:solidFill>
                            <a:schemeClr val="dk1"/>
                          </a:solidFill>
                          <a:effectLst/>
                          <a:latin typeface="KG Second Chances Solid" panose="02000000000000000000" pitchFamily="2" charset="0"/>
                          <a:ea typeface="+mn-ea"/>
                          <a:cs typeface="Segoe UI" panose="020B0502040204020203" pitchFamily="34" charset="0"/>
                        </a:rPr>
                        <a:t> / Bell Ringer</a:t>
                      </a:r>
                      <a:r>
                        <a:rPr lang="de-DE" sz="1200" kern="0" dirty="0">
                          <a:solidFill>
                            <a:schemeClr val="dk1"/>
                          </a:solidFill>
                          <a:effectLst/>
                          <a:latin typeface="KG First Time In Forever" panose="02000506000000020003" pitchFamily="2" charset="0"/>
                          <a:ea typeface="+mn-ea"/>
                          <a:cs typeface="Segoe UI" panose="020B0502040204020203" pitchFamily="34" charset="0"/>
                        </a:rPr>
                        <a:t>: </a:t>
                      </a:r>
                      <a:r>
                        <a:rPr lang="en-US" sz="1200" kern="0" dirty="0">
                          <a:solidFill>
                            <a:schemeClr val="dk1"/>
                          </a:solidFill>
                          <a:effectLst/>
                          <a:latin typeface="KG First Time In Forever" panose="02000506000000020003" pitchFamily="2" charset="0"/>
                          <a:ea typeface="+mn-ea"/>
                          <a:cs typeface="Segoe UI" panose="020B0502040204020203" pitchFamily="34" charset="0"/>
                        </a:rPr>
                        <a:t>"</a:t>
                      </a:r>
                      <a:r>
                        <a:rPr lang="en-US" sz="1200" kern="0" dirty="0">
                          <a:solidFill>
                            <a:schemeClr val="dk1"/>
                          </a:solidFill>
                          <a:effectLst/>
                          <a:latin typeface="KG First Time In Forever" panose="02000506000000020003" pitchFamily="2" charset="0"/>
                          <a:ea typeface="Calibri" panose="020F0502020204030204" pitchFamily="34" charset="0"/>
                          <a:cs typeface="Segoe UI" panose="020B0502040204020203" pitchFamily="34" charset="0"/>
                        </a:rPr>
                        <a:t>World War II Timeline Quiz</a:t>
                      </a:r>
                      <a:endParaRPr lang="de-DE" sz="1200" kern="0" dirty="0">
                        <a:solidFill>
                          <a:schemeClr val="dk1"/>
                        </a:solidFill>
                        <a:effectLst/>
                        <a:latin typeface="KG First Time In Forever" panose="02000506000000020003" pitchFamily="2" charset="0"/>
                        <a:ea typeface="Calibri" panose="020F0502020204030204" pitchFamily="34" charset="0"/>
                        <a:cs typeface="Segoe UI" panose="020B0502040204020203"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ase"/>
                      <a:r>
                        <a:rPr lang="de-DE" sz="1200" kern="0" dirty="0">
                          <a:solidFill>
                            <a:schemeClr val="dk1"/>
                          </a:solidFill>
                          <a:effectLst/>
                          <a:latin typeface="KG First Time In Forever" panose="02000506000000020003" pitchFamily="2" charset="0"/>
                          <a:cs typeface="Segoe UI" panose="020B0502040204020203" pitchFamily="34" charset="0"/>
                        </a:rPr>
                        <a:t>Classroom Setting</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dirty="0">
                          <a:latin typeface="KG First Time In Forever" panose="02000506000000020003" pitchFamily="2" charset="0"/>
                        </a:rPr>
                        <a:t>Quiz students about the important dates and events from World War II to review the topic from the last week. </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73742170"/>
                  </a:ext>
                </a:extLst>
              </a:tr>
              <a:tr h="1208527">
                <a:tc>
                  <a:txBody>
                    <a:bodyPr/>
                    <a:lstStyle/>
                    <a:p>
                      <a:endParaRPr lang="de-DE"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ctr"/>
                      <a:endParaRPr lang="de-DE" sz="1200" dirty="0">
                        <a:latin typeface="KG First Time In Forever" panose="02000506000000020003"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r>
                        <a:rPr lang="en-US" sz="1200" kern="0" dirty="0">
                          <a:solidFill>
                            <a:srgbClr val="0070C0"/>
                          </a:solidFill>
                          <a:effectLst/>
                          <a:latin typeface="KG Second Chances Solid" panose="02000000000000000000" pitchFamily="2" charset="0"/>
                          <a:ea typeface="+mn-ea"/>
                          <a:cs typeface="Segoe UI" panose="020B0502040204020203" pitchFamily="34" charset="0"/>
                          <a:hlinkClick r:id="rId2">
                            <a:extLst>
                              <a:ext uri="{A12FA001-AC4F-418D-AE19-62706E023703}">
                                <ahyp:hlinkClr xmlns:ahyp="http://schemas.microsoft.com/office/drawing/2018/hyperlinkcolor" val="tx"/>
                              </a:ext>
                            </a:extLst>
                          </a:hlinkClick>
                        </a:rPr>
                        <a:t>Interactive PowerPoint: </a:t>
                      </a:r>
                      <a:r>
                        <a:rPr lang="en-US" sz="1200" kern="0" dirty="0">
                          <a:effectLst/>
                          <a:latin typeface="KG First Time In Forever" panose="02000506000000020003" pitchFamily="2" charset="0"/>
                          <a:ea typeface="Times New Roman" panose="02020603050405020304" pitchFamily="18" charset="0"/>
                          <a:cs typeface="Segoe UI" panose="020B0502040204020203" pitchFamily="34" charset="0"/>
                        </a:rPr>
                        <a:t>Students use the interactive PowerPoint to explore the world leaders during World War II and they learn who belonged to which country.</a:t>
                      </a:r>
                      <a:endParaRPr lang="de-DE" sz="1100" kern="100" dirty="0">
                        <a:effectLst/>
                        <a:latin typeface="KG Miss Kindergarten"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kern="0" dirty="0">
                          <a:effectLst/>
                          <a:latin typeface="KG First Time In Forever" panose="02000506000000020003" pitchFamily="2" charset="0"/>
                          <a:ea typeface="Times New Roman" panose="02020603050405020304" pitchFamily="18" charset="0"/>
                          <a:cs typeface="Segoe UI" panose="020B0502040204020203" pitchFamily="34" charset="0"/>
                        </a:rPr>
                        <a:t>Completion of the interactive PowerPoint	</a:t>
                      </a:r>
                      <a:endParaRPr lang="de-DE" sz="1100" kern="100" dirty="0">
                        <a:effectLst/>
                        <a:latin typeface="KG Miss Kindergarten" panose="02000000000000000000" pitchFamily="2" charset="0"/>
                        <a:ea typeface="Calibri" panose="020F0502020204030204" pitchFamily="34" charset="0"/>
                        <a:cs typeface="Arial" panose="020B0604020202020204" pitchFamily="34"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r>
                        <a:rPr lang="en-US" sz="1200" kern="0" dirty="0">
                          <a:effectLst/>
                          <a:latin typeface="KG First Time In Forever" panose="02000506000000020003" pitchFamily="2" charset="0"/>
                          <a:ea typeface="Times New Roman" panose="02020603050405020304" pitchFamily="18" charset="0"/>
                          <a:cs typeface="Segoe UI" panose="020B0502040204020203" pitchFamily="34" charset="0"/>
                        </a:rPr>
                        <a:t>Students engage with the interactive PowerPoint</a:t>
                      </a: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29511440"/>
                  </a:ext>
                </a:extLst>
              </a:tr>
              <a:tr h="1208527">
                <a:tc>
                  <a:txBody>
                    <a:bodyPr/>
                    <a:lstStyle/>
                    <a:p>
                      <a:endParaRPr lang="de-DE"/>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1200">
                        <a:latin typeface="KG First Time In Forever" panose="02000506000000020003"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kern="0" dirty="0">
                          <a:solidFill>
                            <a:srgbClr val="0070C0"/>
                          </a:solidFill>
                          <a:effectLst/>
                          <a:latin typeface="KG Second Chances Solid" panose="02000000000000000000" pitchFamily="2" charset="0"/>
                          <a:ea typeface="+mn-ea"/>
                          <a:cs typeface="Segoe UI" panose="020B0502040204020203" pitchFamily="34" charset="0"/>
                          <a:hlinkClick r:id="rId3">
                            <a:extLst>
                              <a:ext uri="{A12FA001-AC4F-418D-AE19-62706E023703}">
                                <ahyp:hlinkClr xmlns:ahyp="http://schemas.microsoft.com/office/drawing/2018/hyperlinkcolor" val="tx"/>
                              </a:ext>
                            </a:extLst>
                          </a:hlinkClick>
                        </a:rPr>
                        <a:t>Interactive Notebook: </a:t>
                      </a:r>
                      <a:r>
                        <a:rPr lang="en-US" sz="1200" dirty="0">
                          <a:latin typeface="KG First Time In Forever" panose="02000506000000020003" pitchFamily="2" charset="0"/>
                        </a:rPr>
                        <a:t>Students use the information from the interactive PowerPoint to complete the corresponding section in their notebook</a:t>
                      </a:r>
                      <a:endParaRPr lang="de-DE" sz="1200" dirty="0">
                        <a:latin typeface="KG First Time In Forever" panose="02000506000000020003"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r>
                        <a:rPr lang="en-US" sz="1200" kern="0" dirty="0">
                          <a:effectLst/>
                          <a:latin typeface="KG First Time In Forever" panose="02000506000000020003" pitchFamily="2" charset="0"/>
                          <a:ea typeface="Times New Roman" panose="02020603050405020304" pitchFamily="18" charset="0"/>
                          <a:cs typeface="Segoe UI" panose="020B0502040204020203" pitchFamily="34" charset="0"/>
                        </a:rPr>
                        <a:t>Teacher assessment of completed notebook section</a:t>
                      </a:r>
                      <a:endParaRPr lang="de-DE" sz="1100" kern="100" dirty="0">
                        <a:effectLst/>
                        <a:latin typeface="KG Miss Kindergarten"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r>
                        <a:rPr lang="en-US" sz="1200" kern="0" dirty="0">
                          <a:effectLst/>
                          <a:latin typeface="KG First Time In Forever" panose="02000506000000020003" pitchFamily="2" charset="0"/>
                          <a:ea typeface="Times New Roman" panose="02020603050405020304" pitchFamily="18" charset="0"/>
                          <a:cs typeface="Segoe UI" panose="020B0502040204020203" pitchFamily="34" charset="0"/>
                        </a:rPr>
                        <a:t>Students transfer the gathered information from the interactive PowerPoint to their notebooks, reinforcing their knowledge</a:t>
                      </a: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55880790"/>
                  </a:ext>
                </a:extLst>
              </a:tr>
              <a:tr h="1208527">
                <a:tc>
                  <a:txBody>
                    <a:bodyPr/>
                    <a:lstStyle/>
                    <a:p>
                      <a:endParaRPr lang="de-DE"/>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1200">
                        <a:latin typeface="KG First Time In Forever" panose="02000506000000020003"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kern="0" dirty="0">
                          <a:solidFill>
                            <a:schemeClr val="dk1"/>
                          </a:solidFill>
                          <a:effectLst/>
                          <a:latin typeface="KG Second Chances Solid" panose="02000000000000000000" pitchFamily="2" charset="0"/>
                          <a:ea typeface="+mn-ea"/>
                          <a:cs typeface="Segoe UI" panose="020B0502040204020203" pitchFamily="34" charset="0"/>
                        </a:rPr>
                        <a:t>Other Ideas: </a:t>
                      </a:r>
                      <a:r>
                        <a:rPr lang="en-US" sz="1200" dirty="0">
                          <a:latin typeface="KG First Time In Forever" panose="02000506000000020003" pitchFamily="2" charset="0"/>
                        </a:rPr>
                        <a:t>Create a multimedia presentation on the major leaders of World War II</a:t>
                      </a:r>
                      <a:endParaRPr lang="de-DE" sz="1200" dirty="0">
                        <a:latin typeface="KG First Time In Forever" panose="02000506000000020003"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r>
                        <a:rPr lang="de-DE" sz="1200" kern="1200" dirty="0">
                          <a:solidFill>
                            <a:schemeClr val="dk1"/>
                          </a:solidFill>
                          <a:latin typeface="KG First Time In Forever" panose="02000506000000020003" pitchFamily="2" charset="0"/>
                          <a:ea typeface="+mn-ea"/>
                          <a:cs typeface="+mn-cs"/>
                        </a:rPr>
                        <a:t>Multimedia </a:t>
                      </a:r>
                      <a:r>
                        <a:rPr lang="de-DE" sz="1200" kern="1200" dirty="0" err="1">
                          <a:solidFill>
                            <a:schemeClr val="dk1"/>
                          </a:solidFill>
                          <a:latin typeface="KG First Time In Forever" panose="02000506000000020003" pitchFamily="2" charset="0"/>
                          <a:ea typeface="+mn-ea"/>
                          <a:cs typeface="+mn-cs"/>
                        </a:rPr>
                        <a:t>presentation</a:t>
                      </a:r>
                      <a:endParaRPr lang="de-DE" sz="1200" kern="1200" dirty="0">
                        <a:solidFill>
                          <a:schemeClr val="dk1"/>
                        </a:solidFill>
                        <a:latin typeface="KG First Time In Forever" panose="02000506000000020003" pitchFamily="2" charset="0"/>
                        <a:ea typeface="+mn-ea"/>
                        <a:cs typeface="+mn-cs"/>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lnSpc>
                          <a:spcPct val="107000"/>
                        </a:lnSpc>
                        <a:spcAft>
                          <a:spcPts val="800"/>
                        </a:spcAft>
                      </a:pPr>
                      <a:r>
                        <a:rPr lang="en-US" sz="1200" kern="0" dirty="0">
                          <a:solidFill>
                            <a:schemeClr val="dk1"/>
                          </a:solidFill>
                          <a:effectLst/>
                          <a:latin typeface="KG First Time In Forever" panose="02000506000000020003" pitchFamily="2" charset="0"/>
                          <a:ea typeface="Calibri" panose="020F0502020204030204" pitchFamily="34" charset="0"/>
                          <a:cs typeface="Segoe UI" panose="020B0502040204020203" pitchFamily="34" charset="0"/>
                        </a:rPr>
                        <a:t>Assign each student a major leader from World War II and have them create a multimedia presentation showcasing their contributions and impact</a:t>
                      </a:r>
                      <a:endParaRPr lang="de-DE" sz="1200" kern="0" dirty="0">
                        <a:solidFill>
                          <a:schemeClr val="dk1"/>
                        </a:solidFill>
                        <a:effectLst/>
                        <a:latin typeface="KG First Time In Forever" panose="02000506000000020003" pitchFamily="2" charset="0"/>
                        <a:ea typeface="Calibri" panose="020F0502020204030204" pitchFamily="34" charset="0"/>
                        <a:cs typeface="Segoe UI" panose="020B0502040204020203"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40219586"/>
                  </a:ext>
                </a:extLst>
              </a:tr>
              <a:tr h="602326">
                <a:tc>
                  <a:txBody>
                    <a:bodyPr/>
                    <a:lstStyle/>
                    <a:p>
                      <a:endParaRPr lang="de-DE"/>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1200" dirty="0">
                        <a:latin typeface="KG First Time In Forever" panose="02000506000000020003"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1200" dirty="0">
                        <a:latin typeface="KG First Time In Forever" panose="02000506000000020003"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endParaRPr lang="de-DE" sz="1100" kern="100" dirty="0">
                        <a:effectLst/>
                        <a:latin typeface="KG Miss Kindergarten"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endParaRPr lang="en-US" sz="1200" kern="0" dirty="0">
                        <a:effectLst/>
                        <a:latin typeface="KG First Time In Forever" panose="02000506000000020003" pitchFamily="2" charset="0"/>
                        <a:ea typeface="Times New Roman" panose="02020603050405020304" pitchFamily="18" charset="0"/>
                        <a:cs typeface="Segoe UI" panose="020B0502040204020203"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35252742"/>
                  </a:ext>
                </a:extLst>
              </a:tr>
            </a:tbl>
          </a:graphicData>
        </a:graphic>
      </p:graphicFrame>
      <p:grpSp>
        <p:nvGrpSpPr>
          <p:cNvPr id="10" name="Gruppieren 9">
            <a:extLst>
              <a:ext uri="{FF2B5EF4-FFF2-40B4-BE49-F238E27FC236}">
                <a16:creationId xmlns:a16="http://schemas.microsoft.com/office/drawing/2014/main" id="{C914543A-2DB0-7579-2AF0-14BC90188488}"/>
              </a:ext>
            </a:extLst>
          </p:cNvPr>
          <p:cNvGrpSpPr/>
          <p:nvPr/>
        </p:nvGrpSpPr>
        <p:grpSpPr>
          <a:xfrm>
            <a:off x="89587" y="74642"/>
            <a:ext cx="9726826" cy="765112"/>
            <a:chOff x="273698" y="158621"/>
            <a:chExt cx="9355494" cy="1156996"/>
          </a:xfrm>
        </p:grpSpPr>
        <p:sp>
          <p:nvSpPr>
            <p:cNvPr id="11" name="Rechteck 10">
              <a:extLst>
                <a:ext uri="{FF2B5EF4-FFF2-40B4-BE49-F238E27FC236}">
                  <a16:creationId xmlns:a16="http://schemas.microsoft.com/office/drawing/2014/main" id="{1336740A-1787-1376-A9A3-31FE0A02B5B1}"/>
                </a:ext>
              </a:extLst>
            </p:cNvPr>
            <p:cNvSpPr/>
            <p:nvPr/>
          </p:nvSpPr>
          <p:spPr>
            <a:xfrm>
              <a:off x="279918" y="158621"/>
              <a:ext cx="9349274" cy="115699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Textfeld 11">
              <a:extLst>
                <a:ext uri="{FF2B5EF4-FFF2-40B4-BE49-F238E27FC236}">
                  <a16:creationId xmlns:a16="http://schemas.microsoft.com/office/drawing/2014/main" id="{351A3B5B-4772-765B-B6DC-F3E100DEBA53}"/>
                </a:ext>
              </a:extLst>
            </p:cNvPr>
            <p:cNvSpPr txBox="1"/>
            <p:nvPr/>
          </p:nvSpPr>
          <p:spPr>
            <a:xfrm>
              <a:off x="273698" y="186646"/>
              <a:ext cx="9349274" cy="1070459"/>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4000" b="0" i="0" u="none" strike="noStrike" kern="0" cap="none" spc="0" normalizeH="0" baseline="0" noProof="0" dirty="0">
                  <a:ln>
                    <a:noFill/>
                  </a:ln>
                  <a:solidFill>
                    <a:prstClr val="black"/>
                  </a:solidFill>
                  <a:effectLst/>
                  <a:uLnTx/>
                  <a:uFillTx/>
                  <a:latin typeface="KG Second Chances Solid" panose="02000000000000000000" pitchFamily="2" charset="0"/>
                  <a:ea typeface="Times New Roman" panose="02020603050405020304" pitchFamily="18" charset="0"/>
                  <a:cs typeface="Segoe UI" panose="020B0502040204020203" pitchFamily="34" charset="0"/>
                </a:rPr>
                <a:t>WEEK 3: WORLD WAR II CURRICULUM</a:t>
              </a:r>
              <a:endParaRPr kumimoji="0" lang="de-DE" sz="4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pic>
        <p:nvPicPr>
          <p:cNvPr id="15" name="Grafik 14">
            <a:hlinkClick r:id="rId2"/>
            <a:extLst>
              <a:ext uri="{FF2B5EF4-FFF2-40B4-BE49-F238E27FC236}">
                <a16:creationId xmlns:a16="http://schemas.microsoft.com/office/drawing/2014/main" id="{CA8A8B04-30F7-CDCA-FFCD-74E2DE003C1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87081" y="2385942"/>
            <a:ext cx="1209040" cy="1209040"/>
          </a:xfrm>
          <a:prstGeom prst="rect">
            <a:avLst/>
          </a:prstGeom>
          <a:noFill/>
          <a:ln>
            <a:noFill/>
          </a:ln>
        </p:spPr>
      </p:pic>
      <p:pic>
        <p:nvPicPr>
          <p:cNvPr id="16" name="Grafik 15">
            <a:extLst>
              <a:ext uri="{FF2B5EF4-FFF2-40B4-BE49-F238E27FC236}">
                <a16:creationId xmlns:a16="http://schemas.microsoft.com/office/drawing/2014/main" id="{913940E1-FB0F-1B68-81D4-26F4B0F1FB6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87081" y="3598784"/>
            <a:ext cx="1209040" cy="1201435"/>
          </a:xfrm>
          <a:prstGeom prst="rect">
            <a:avLst/>
          </a:prstGeom>
          <a:noFill/>
          <a:ln>
            <a:noFill/>
          </a:ln>
        </p:spPr>
      </p:pic>
      <p:pic>
        <p:nvPicPr>
          <p:cNvPr id="3" name="Grafik 2">
            <a:extLst>
              <a:ext uri="{FF2B5EF4-FFF2-40B4-BE49-F238E27FC236}">
                <a16:creationId xmlns:a16="http://schemas.microsoft.com/office/drawing/2014/main" id="{F4210832-7CEE-39F1-A399-1A1820C852BA}"/>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bwMode="auto">
          <a:xfrm rot="5400000">
            <a:off x="1571275" y="3594492"/>
            <a:ext cx="872308" cy="1260000"/>
          </a:xfrm>
          <a:prstGeom prst="rect">
            <a:avLst/>
          </a:prstGeom>
          <a:noFill/>
          <a:ln>
            <a:noFill/>
          </a:ln>
        </p:spPr>
      </p:pic>
      <p:pic>
        <p:nvPicPr>
          <p:cNvPr id="5" name="Grafik 4">
            <a:hlinkClick r:id="rId2"/>
            <a:extLst>
              <a:ext uri="{FF2B5EF4-FFF2-40B4-BE49-F238E27FC236}">
                <a16:creationId xmlns:a16="http://schemas.microsoft.com/office/drawing/2014/main" id="{87849BE8-EFF0-8C80-217F-526E25B7A1E0}"/>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bwMode="auto">
          <a:xfrm>
            <a:off x="1305453" y="2607546"/>
            <a:ext cx="1361545" cy="765831"/>
          </a:xfrm>
          <a:prstGeom prst="rect">
            <a:avLst/>
          </a:prstGeom>
          <a:noFill/>
          <a:ln>
            <a:noFill/>
          </a:ln>
        </p:spPr>
      </p:pic>
    </p:spTree>
    <p:extLst>
      <p:ext uri="{BB962C8B-B14F-4D97-AF65-F5344CB8AC3E}">
        <p14:creationId xmlns:p14="http://schemas.microsoft.com/office/powerpoint/2010/main" val="13501700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e 4">
            <a:extLst>
              <a:ext uri="{FF2B5EF4-FFF2-40B4-BE49-F238E27FC236}">
                <a16:creationId xmlns:a16="http://schemas.microsoft.com/office/drawing/2014/main" id="{1CD40CB9-559E-18CA-0DA7-9650797B9753}"/>
              </a:ext>
            </a:extLst>
          </p:cNvPr>
          <p:cNvGraphicFramePr>
            <a:graphicFrameLocks noGrp="1"/>
          </p:cNvGraphicFramePr>
          <p:nvPr>
            <p:extLst>
              <p:ext uri="{D42A27DB-BD31-4B8C-83A1-F6EECF244321}">
                <p14:modId xmlns:p14="http://schemas.microsoft.com/office/powerpoint/2010/main" val="3557813997"/>
              </p:ext>
            </p:extLst>
          </p:nvPr>
        </p:nvGraphicFramePr>
        <p:xfrm>
          <a:off x="96412" y="839754"/>
          <a:ext cx="9720001" cy="5775644"/>
        </p:xfrm>
        <a:graphic>
          <a:graphicData uri="http://schemas.openxmlformats.org/drawingml/2006/table">
            <a:tbl>
              <a:tblPr firstRow="1" bandRow="1">
                <a:tableStyleId>{D7AC3CCA-C797-4891-BE02-D94E43425B78}</a:tableStyleId>
              </a:tblPr>
              <a:tblGrid>
                <a:gridCol w="1219204">
                  <a:extLst>
                    <a:ext uri="{9D8B030D-6E8A-4147-A177-3AD203B41FA5}">
                      <a16:colId xmlns:a16="http://schemas.microsoft.com/office/drawing/2014/main" val="3765170399"/>
                    </a:ext>
                  </a:extLst>
                </a:gridCol>
                <a:gridCol w="1362270">
                  <a:extLst>
                    <a:ext uri="{9D8B030D-6E8A-4147-A177-3AD203B41FA5}">
                      <a16:colId xmlns:a16="http://schemas.microsoft.com/office/drawing/2014/main" val="20601169"/>
                    </a:ext>
                  </a:extLst>
                </a:gridCol>
                <a:gridCol w="2845836">
                  <a:extLst>
                    <a:ext uri="{9D8B030D-6E8A-4147-A177-3AD203B41FA5}">
                      <a16:colId xmlns:a16="http://schemas.microsoft.com/office/drawing/2014/main" val="2470710005"/>
                    </a:ext>
                  </a:extLst>
                </a:gridCol>
                <a:gridCol w="1306286">
                  <a:extLst>
                    <a:ext uri="{9D8B030D-6E8A-4147-A177-3AD203B41FA5}">
                      <a16:colId xmlns:a16="http://schemas.microsoft.com/office/drawing/2014/main" val="1739536690"/>
                    </a:ext>
                  </a:extLst>
                </a:gridCol>
                <a:gridCol w="2986405">
                  <a:extLst>
                    <a:ext uri="{9D8B030D-6E8A-4147-A177-3AD203B41FA5}">
                      <a16:colId xmlns:a16="http://schemas.microsoft.com/office/drawing/2014/main" val="1716226767"/>
                    </a:ext>
                  </a:extLst>
                </a:gridCol>
              </a:tblGrid>
              <a:tr h="590073">
                <a:tc>
                  <a:txBody>
                    <a:bodyPr/>
                    <a:lstStyle/>
                    <a:p>
                      <a:pPr algn="ctr"/>
                      <a:r>
                        <a:rPr lang="de-DE" sz="1200" b="0" kern="1200" dirty="0">
                          <a:solidFill>
                            <a:schemeClr val="dk1"/>
                          </a:solidFill>
                          <a:effectLst/>
                          <a:latin typeface="KG Second Chances Solid" panose="02000000000000000000" pitchFamily="2" charset="0"/>
                          <a:ea typeface="+mn-ea"/>
                          <a:cs typeface="+mn-cs"/>
                        </a:rPr>
                        <a:t>RESOURCES</a:t>
                      </a:r>
                      <a:endParaRPr lang="de-DE" sz="1200" b="0" dirty="0">
                        <a:latin typeface="KG Second Chances Solid" panose="02000000000000000000"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E8DB"/>
                    </a:solidFill>
                  </a:tcPr>
                </a:tc>
                <a:tc>
                  <a:txBody>
                    <a:bodyPr/>
                    <a:lstStyle/>
                    <a:p>
                      <a:pPr algn="ctr">
                        <a:lnSpc>
                          <a:spcPct val="107000"/>
                        </a:lnSpc>
                        <a:spcAft>
                          <a:spcPts val="800"/>
                        </a:spcAft>
                      </a:pPr>
                      <a:r>
                        <a:rPr lang="de-DE" sz="1200" b="0" kern="0" dirty="0">
                          <a:solidFill>
                            <a:srgbClr val="000000"/>
                          </a:solidFill>
                          <a:effectLst/>
                          <a:latin typeface="KG Second Chances Solid" panose="02000000000000000000" pitchFamily="2" charset="0"/>
                          <a:ea typeface="Times New Roman" panose="02020603050405020304" pitchFamily="18" charset="0"/>
                          <a:cs typeface="Segoe UI" panose="020B0502040204020203" pitchFamily="34" charset="0"/>
                        </a:rPr>
                        <a:t>TOPIC AND RESOURCE PREVIEWS</a:t>
                      </a:r>
                      <a:endParaRPr lang="de-DE" sz="1200" b="0" kern="100" dirty="0">
                        <a:effectLst/>
                        <a:latin typeface="KG Second Chances Solid"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1D4E3"/>
                    </a:solidFill>
                  </a:tcPr>
                </a:tc>
                <a:tc>
                  <a:txBody>
                    <a:bodyPr/>
                    <a:lstStyle/>
                    <a:p>
                      <a:pPr algn="ctr"/>
                      <a:r>
                        <a:rPr lang="de-DE" sz="1200" b="0" kern="1200">
                          <a:solidFill>
                            <a:schemeClr val="dk1"/>
                          </a:solidFill>
                          <a:effectLst/>
                          <a:latin typeface="KG Second Chances Solid" panose="02000000000000000000" pitchFamily="2" charset="0"/>
                          <a:ea typeface="+mn-ea"/>
                          <a:cs typeface="+mn-cs"/>
                        </a:rPr>
                        <a:t>ACTIVITY</a:t>
                      </a:r>
                      <a:endParaRPr lang="de-DE" sz="1200" b="0" dirty="0">
                        <a:latin typeface="KG Second Chances Solid" panose="02000000000000000000"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EB4D6"/>
                    </a:solidFill>
                  </a:tcPr>
                </a:tc>
                <a:tc>
                  <a:txBody>
                    <a:bodyPr/>
                    <a:lstStyle/>
                    <a:p>
                      <a:pPr algn="ctr"/>
                      <a:r>
                        <a:rPr lang="de-DE" sz="1200" b="0" kern="1200">
                          <a:solidFill>
                            <a:schemeClr val="dk1"/>
                          </a:solidFill>
                          <a:effectLst/>
                          <a:latin typeface="KG Second Chances Solid" panose="02000000000000000000" pitchFamily="2" charset="0"/>
                          <a:ea typeface="+mn-ea"/>
                          <a:cs typeface="+mn-cs"/>
                        </a:rPr>
                        <a:t>ASSESSMENT</a:t>
                      </a:r>
                      <a:endParaRPr lang="de-DE" sz="1200" b="0" dirty="0">
                        <a:latin typeface="KG Second Chances Solid" panose="02000000000000000000"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DAE2"/>
                    </a:solidFill>
                  </a:tcPr>
                </a:tc>
                <a:tc>
                  <a:txBody>
                    <a:bodyPr/>
                    <a:lstStyle/>
                    <a:p>
                      <a:pPr algn="ctr">
                        <a:lnSpc>
                          <a:spcPct val="107000"/>
                        </a:lnSpc>
                        <a:spcAft>
                          <a:spcPts val="800"/>
                        </a:spcAft>
                      </a:pPr>
                      <a:r>
                        <a:rPr lang="de-DE" sz="1200" b="0" kern="0" dirty="0">
                          <a:solidFill>
                            <a:srgbClr val="000000"/>
                          </a:solidFill>
                          <a:effectLst/>
                          <a:latin typeface="KG Second Chances Solid" panose="02000000000000000000" pitchFamily="2" charset="0"/>
                          <a:ea typeface="Times New Roman" panose="02020603050405020304" pitchFamily="18" charset="0"/>
                          <a:cs typeface="Segoe UI" panose="020B0502040204020203" pitchFamily="34" charset="0"/>
                        </a:rPr>
                        <a:t>ADDITIONAL NOTES</a:t>
                      </a:r>
                      <a:endParaRPr lang="de-DE" sz="1200" b="0" kern="100" dirty="0">
                        <a:effectLst/>
                        <a:latin typeface="KG Second Chances Solid"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B3CA"/>
                    </a:solidFill>
                  </a:tcPr>
                </a:tc>
                <a:extLst>
                  <a:ext uri="{0D108BD9-81ED-4DB2-BD59-A6C34878D82A}">
                    <a16:rowId xmlns:a16="http://schemas.microsoft.com/office/drawing/2014/main" val="3194515092"/>
                  </a:ext>
                </a:extLst>
              </a:tr>
              <a:tr h="957664">
                <a:tc>
                  <a:txBody>
                    <a:bodyPr/>
                    <a:lstStyle/>
                    <a:p>
                      <a:pPr algn="ctr">
                        <a:lnSpc>
                          <a:spcPct val="107000"/>
                        </a:lnSpc>
                        <a:spcAft>
                          <a:spcPts val="800"/>
                        </a:spcAft>
                      </a:pPr>
                      <a:endParaRPr lang="de-DE" sz="1400" kern="100" dirty="0">
                        <a:effectLst/>
                        <a:latin typeface="KG Miss Kindergarten"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US" sz="1200" kern="0" dirty="0">
                          <a:effectLst/>
                          <a:latin typeface="KG Second Chances Solid" panose="02000000000000000000" pitchFamily="2" charset="0"/>
                          <a:ea typeface="Times New Roman" panose="02020603050405020304" pitchFamily="18" charset="0"/>
                          <a:cs typeface="Segoe UI" panose="020B0502040204020203" pitchFamily="34" charset="0"/>
                        </a:rPr>
                        <a:t>Causes of World War II</a:t>
                      </a: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r>
                        <a:rPr lang="en-US" sz="1200" kern="0" dirty="0">
                          <a:effectLst/>
                          <a:latin typeface="KG First Time In Forever" panose="02000506000000020003" pitchFamily="2" charset="0"/>
                          <a:ea typeface="Times New Roman" panose="02020603050405020304" pitchFamily="18" charset="0"/>
                          <a:cs typeface="Segoe UI" panose="020B0502040204020203" pitchFamily="34" charset="0"/>
                        </a:rPr>
                        <a:t>Introduction</a:t>
                      </a:r>
                      <a:endParaRPr lang="de-DE" sz="1100" kern="100" dirty="0">
                        <a:effectLst/>
                        <a:latin typeface="KG Miss Kindergarten"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ase"/>
                      <a:r>
                        <a:rPr lang="de-DE" sz="1200" kern="1200" dirty="0">
                          <a:solidFill>
                            <a:schemeClr val="dk1"/>
                          </a:solidFill>
                          <a:latin typeface="KG First Time In Forever" panose="02000506000000020003" pitchFamily="2" charset="0"/>
                          <a:ea typeface="+mn-ea"/>
                          <a:cs typeface="+mn-cs"/>
                        </a:rPr>
                        <a:t>Class </a:t>
                      </a:r>
                      <a:r>
                        <a:rPr lang="de-DE" sz="1200" kern="1200" dirty="0" err="1">
                          <a:solidFill>
                            <a:schemeClr val="dk1"/>
                          </a:solidFill>
                          <a:latin typeface="KG First Time In Forever" panose="02000506000000020003" pitchFamily="2" charset="0"/>
                          <a:ea typeface="+mn-ea"/>
                          <a:cs typeface="+mn-cs"/>
                        </a:rPr>
                        <a:t>discussion</a:t>
                      </a:r>
                      <a:r>
                        <a:rPr lang="de-DE" dirty="0">
                          <a:effectLst/>
                        </a:rPr>
                        <a:t>	</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dirty="0">
                          <a:latin typeface="KG First Time In Forever" panose="02000506000000020003" pitchFamily="2" charset="0"/>
                        </a:rPr>
                        <a:t>Prompt students to think about the causes of the war. You could brainstorm and add the results on the board</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73742170"/>
                  </a:ext>
                </a:extLst>
              </a:tr>
              <a:tr h="1208527">
                <a:tc>
                  <a:txBody>
                    <a:bodyPr/>
                    <a:lstStyle/>
                    <a:p>
                      <a:endParaRPr lang="de-DE"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ctr"/>
                      <a:endParaRPr lang="de-DE" sz="1200" dirty="0">
                        <a:latin typeface="KG First Time In Forever" panose="02000506000000020003"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r>
                        <a:rPr lang="en-US" sz="1200" kern="0" dirty="0">
                          <a:solidFill>
                            <a:srgbClr val="0070C0"/>
                          </a:solidFill>
                          <a:effectLst/>
                          <a:latin typeface="KG Second Chances Solid" panose="02000000000000000000" pitchFamily="2" charset="0"/>
                          <a:ea typeface="+mn-ea"/>
                          <a:cs typeface="Segoe UI" panose="020B0502040204020203" pitchFamily="34" charset="0"/>
                          <a:hlinkClick r:id="rId2">
                            <a:extLst>
                              <a:ext uri="{A12FA001-AC4F-418D-AE19-62706E023703}">
                                <ahyp:hlinkClr xmlns:ahyp="http://schemas.microsoft.com/office/drawing/2018/hyperlinkcolor" val="tx"/>
                              </a:ext>
                            </a:extLst>
                          </a:hlinkClick>
                        </a:rPr>
                        <a:t>Interactive PowerPoint</a:t>
                      </a:r>
                      <a:r>
                        <a:rPr lang="en-US" sz="1200" kern="0" dirty="0">
                          <a:solidFill>
                            <a:srgbClr val="0070C0"/>
                          </a:solidFill>
                          <a:effectLst/>
                          <a:latin typeface="KG Second Chances Solid" panose="02000000000000000000" pitchFamily="2" charset="0"/>
                          <a:ea typeface="+mn-ea"/>
                          <a:cs typeface="Segoe UI" panose="020B0502040204020203" pitchFamily="34" charset="0"/>
                        </a:rPr>
                        <a:t>: </a:t>
                      </a:r>
                      <a:r>
                        <a:rPr lang="en-US" sz="1200" kern="0" dirty="0">
                          <a:effectLst/>
                          <a:latin typeface="KG First Time In Forever" panose="02000506000000020003" pitchFamily="2" charset="0"/>
                          <a:ea typeface="Times New Roman" panose="02020603050405020304" pitchFamily="18" charset="0"/>
                          <a:cs typeface="Segoe UI" panose="020B0502040204020203" pitchFamily="34" charset="0"/>
                        </a:rPr>
                        <a:t>Students use the interactive PowerPoint to explore the causes and factors leading to World War II</a:t>
                      </a:r>
                      <a:endParaRPr lang="de-DE" sz="1100" kern="100" dirty="0">
                        <a:effectLst/>
                        <a:latin typeface="KG Miss Kindergarten"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kern="0" dirty="0">
                          <a:effectLst/>
                          <a:latin typeface="KG First Time In Forever" panose="02000506000000020003" pitchFamily="2" charset="0"/>
                          <a:ea typeface="Times New Roman" panose="02020603050405020304" pitchFamily="18" charset="0"/>
                          <a:cs typeface="Segoe UI" panose="020B0502040204020203" pitchFamily="34" charset="0"/>
                        </a:rPr>
                        <a:t>Students click through the interactive PowerPoint to find out more.</a:t>
                      </a:r>
                      <a:endParaRPr lang="de-DE" sz="1100" kern="100" dirty="0">
                        <a:effectLst/>
                        <a:latin typeface="KG Miss Kindergarten" panose="02000000000000000000" pitchFamily="2" charset="0"/>
                        <a:ea typeface="Calibri" panose="020F0502020204030204" pitchFamily="34" charset="0"/>
                        <a:cs typeface="Arial" panose="020B0604020202020204" pitchFamily="34"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r>
                        <a:rPr lang="en-US" sz="1200" kern="0" dirty="0">
                          <a:effectLst/>
                          <a:latin typeface="KG First Time In Forever" panose="02000506000000020003" pitchFamily="2" charset="0"/>
                          <a:ea typeface="Times New Roman" panose="02020603050405020304" pitchFamily="18" charset="0"/>
                          <a:cs typeface="Segoe UI" panose="020B0502040204020203" pitchFamily="34" charset="0"/>
                        </a:rPr>
                        <a:t>Students engage with the interactive PowerPoint to understand the underlying causes of the war</a:t>
                      </a: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29511440"/>
                  </a:ext>
                </a:extLst>
              </a:tr>
              <a:tr h="1208527">
                <a:tc>
                  <a:txBody>
                    <a:bodyPr/>
                    <a:lstStyle/>
                    <a:p>
                      <a:endParaRPr lang="de-DE"/>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1200">
                        <a:latin typeface="KG First Time In Forever" panose="02000506000000020003"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kern="0" dirty="0">
                          <a:solidFill>
                            <a:srgbClr val="0070C0"/>
                          </a:solidFill>
                          <a:effectLst/>
                          <a:latin typeface="KG Second Chances Solid" panose="02000000000000000000" pitchFamily="2" charset="0"/>
                          <a:ea typeface="+mn-ea"/>
                          <a:cs typeface="Segoe UI" panose="020B0502040204020203" pitchFamily="34" charset="0"/>
                          <a:hlinkClick r:id="rId3">
                            <a:extLst>
                              <a:ext uri="{A12FA001-AC4F-418D-AE19-62706E023703}">
                                <ahyp:hlinkClr xmlns:ahyp="http://schemas.microsoft.com/office/drawing/2018/hyperlinkcolor" val="tx"/>
                              </a:ext>
                            </a:extLst>
                          </a:hlinkClick>
                        </a:rPr>
                        <a:t>Interactive Notebook: </a:t>
                      </a:r>
                      <a:r>
                        <a:rPr lang="en-US" sz="1200" dirty="0">
                          <a:latin typeface="KG First Time In Forever" panose="02000506000000020003" pitchFamily="2" charset="0"/>
                        </a:rPr>
                        <a:t>Students use the information from the interactive PowerPoint to complete the corresponding section in their notebook</a:t>
                      </a:r>
                      <a:endParaRPr lang="de-DE" sz="1200" dirty="0">
                        <a:latin typeface="KG First Time In Forever" panose="02000506000000020003"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r>
                        <a:rPr lang="en-US" sz="1200" kern="0" dirty="0">
                          <a:effectLst/>
                          <a:latin typeface="KG First Time In Forever" panose="02000506000000020003" pitchFamily="2" charset="0"/>
                          <a:ea typeface="Times New Roman" panose="02020603050405020304" pitchFamily="18" charset="0"/>
                          <a:cs typeface="Segoe UI" panose="020B0502040204020203" pitchFamily="34" charset="0"/>
                        </a:rPr>
                        <a:t>Teacher assessment of completed notebook section</a:t>
                      </a:r>
                      <a:endParaRPr lang="de-DE" sz="1100" kern="100" dirty="0">
                        <a:effectLst/>
                        <a:latin typeface="KG Miss Kindergarten"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r>
                        <a:rPr lang="en-US" sz="1200" kern="0" dirty="0">
                          <a:effectLst/>
                          <a:latin typeface="KG First Time In Forever" panose="02000506000000020003" pitchFamily="2" charset="0"/>
                          <a:ea typeface="Times New Roman" panose="02020603050405020304" pitchFamily="18" charset="0"/>
                          <a:cs typeface="Segoe UI" panose="020B0502040204020203" pitchFamily="34" charset="0"/>
                        </a:rPr>
                        <a:t>Students transfer the gathered information from the interactive PowerPoint to their notebooks, reinforcing their knowledge</a:t>
                      </a: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55880790"/>
                  </a:ext>
                </a:extLst>
              </a:tr>
              <a:tr h="1208527">
                <a:tc>
                  <a:txBody>
                    <a:bodyPr/>
                    <a:lstStyle/>
                    <a:p>
                      <a:endParaRPr lang="de-DE"/>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1200">
                        <a:latin typeface="KG First Time In Forever" panose="02000506000000020003"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kern="0" dirty="0">
                          <a:solidFill>
                            <a:schemeClr val="dk1"/>
                          </a:solidFill>
                          <a:effectLst/>
                          <a:latin typeface="KG Second Chances Solid" panose="02000000000000000000" pitchFamily="2" charset="0"/>
                          <a:ea typeface="+mn-ea"/>
                          <a:cs typeface="Segoe UI" panose="020B0502040204020203" pitchFamily="34" charset="0"/>
                        </a:rPr>
                        <a:t>Other Ideas: </a:t>
                      </a:r>
                      <a:r>
                        <a:rPr lang="en-US" sz="1200" dirty="0">
                          <a:latin typeface="KG First Time In Forever" panose="02000506000000020003" pitchFamily="2" charset="0"/>
                        </a:rPr>
                        <a:t>Debate: Was World War II inevitable?</a:t>
                      </a:r>
                      <a:endParaRPr lang="de-DE" sz="1200" dirty="0">
                        <a:latin typeface="KG First Time In Forever" panose="02000506000000020003" pitchFamily="2" charset="0"/>
                      </a:endParaRPr>
                    </a:p>
                    <a:p>
                      <a:pPr algn="ctr"/>
                      <a:endParaRPr lang="de-DE" sz="1200" dirty="0">
                        <a:latin typeface="KG First Time In Forever" panose="02000506000000020003"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US" sz="1100" kern="0" dirty="0">
                          <a:effectLst/>
                          <a:latin typeface="KG First Time In Forever" panose="02000506000000020003" pitchFamily="2" charset="0"/>
                          <a:ea typeface="Times New Roman" panose="02020603050405020304" pitchFamily="18" charset="0"/>
                          <a:cs typeface="Segoe UI" panose="020B0502040204020203" pitchFamily="34" charset="0"/>
                        </a:rPr>
                        <a:t>Class debate</a:t>
                      </a:r>
                      <a:endParaRPr lang="de-DE" sz="1050" kern="100" dirty="0">
                        <a:effectLst/>
                        <a:latin typeface="KG Miss Kindergarten" panose="02000000000000000000" pitchFamily="2" charset="0"/>
                        <a:ea typeface="Calibri" panose="020F0502020204030204" pitchFamily="34" charset="0"/>
                        <a:cs typeface="Arial" panose="020B0604020202020204" pitchFamily="34" charset="0"/>
                      </a:endParaRPr>
                    </a:p>
                    <a:p>
                      <a:pPr algn="ctr">
                        <a:lnSpc>
                          <a:spcPct val="107000"/>
                        </a:lnSpc>
                        <a:spcAft>
                          <a:spcPts val="800"/>
                        </a:spcAft>
                      </a:pPr>
                      <a:endParaRPr lang="de-DE" sz="1100" kern="100" dirty="0">
                        <a:effectLst/>
                        <a:latin typeface="KG Miss Kindergarten"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US" sz="1100" kern="0" dirty="0">
                          <a:effectLst/>
                          <a:latin typeface="KG First Time In Forever" panose="02000506000000020003" pitchFamily="2" charset="0"/>
                          <a:ea typeface="Times New Roman" panose="02020603050405020304" pitchFamily="18" charset="0"/>
                          <a:cs typeface="Segoe UI" panose="020B0502040204020203" pitchFamily="34" charset="0"/>
                        </a:rPr>
                        <a:t>Divide students into groups and assign them different perspectives to debate whether World War II was inevitable or could have been prevented</a:t>
                      </a:r>
                    </a:p>
                    <a:p>
                      <a:pPr algn="ctr">
                        <a:lnSpc>
                          <a:spcPct val="107000"/>
                        </a:lnSpc>
                        <a:spcAft>
                          <a:spcPts val="800"/>
                        </a:spcAft>
                      </a:pPr>
                      <a:endParaRPr lang="de-DE" sz="1100" kern="100" dirty="0">
                        <a:effectLst/>
                        <a:latin typeface="KG Miss Kindergarten"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40219586"/>
                  </a:ext>
                </a:extLst>
              </a:tr>
              <a:tr h="602326">
                <a:tc>
                  <a:txBody>
                    <a:bodyPr/>
                    <a:lstStyle/>
                    <a:p>
                      <a:endParaRPr lang="de-DE"/>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1200" dirty="0">
                        <a:latin typeface="KG First Time In Forever" panose="02000506000000020003"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1200" dirty="0">
                        <a:latin typeface="KG First Time In Forever" panose="02000506000000020003"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endParaRPr lang="de-DE" sz="1100" kern="100" dirty="0">
                        <a:effectLst/>
                        <a:latin typeface="KG Miss Kindergarten"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endParaRPr lang="en-US" sz="1200" kern="0" dirty="0">
                        <a:effectLst/>
                        <a:latin typeface="KG First Time In Forever" panose="02000506000000020003" pitchFamily="2" charset="0"/>
                        <a:ea typeface="Times New Roman" panose="02020603050405020304" pitchFamily="18" charset="0"/>
                        <a:cs typeface="Segoe UI" panose="020B0502040204020203"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35252742"/>
                  </a:ext>
                </a:extLst>
              </a:tr>
            </a:tbl>
          </a:graphicData>
        </a:graphic>
      </p:graphicFrame>
      <p:grpSp>
        <p:nvGrpSpPr>
          <p:cNvPr id="10" name="Gruppieren 9">
            <a:extLst>
              <a:ext uri="{FF2B5EF4-FFF2-40B4-BE49-F238E27FC236}">
                <a16:creationId xmlns:a16="http://schemas.microsoft.com/office/drawing/2014/main" id="{C914543A-2DB0-7579-2AF0-14BC90188488}"/>
              </a:ext>
            </a:extLst>
          </p:cNvPr>
          <p:cNvGrpSpPr/>
          <p:nvPr/>
        </p:nvGrpSpPr>
        <p:grpSpPr>
          <a:xfrm>
            <a:off x="89587" y="74642"/>
            <a:ext cx="9726826" cy="765112"/>
            <a:chOff x="273698" y="158621"/>
            <a:chExt cx="9355494" cy="1156996"/>
          </a:xfrm>
        </p:grpSpPr>
        <p:sp>
          <p:nvSpPr>
            <p:cNvPr id="11" name="Rechteck 10">
              <a:extLst>
                <a:ext uri="{FF2B5EF4-FFF2-40B4-BE49-F238E27FC236}">
                  <a16:creationId xmlns:a16="http://schemas.microsoft.com/office/drawing/2014/main" id="{1336740A-1787-1376-A9A3-31FE0A02B5B1}"/>
                </a:ext>
              </a:extLst>
            </p:cNvPr>
            <p:cNvSpPr/>
            <p:nvPr/>
          </p:nvSpPr>
          <p:spPr>
            <a:xfrm>
              <a:off x="279918" y="158621"/>
              <a:ext cx="9349274" cy="115699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Textfeld 11">
              <a:extLst>
                <a:ext uri="{FF2B5EF4-FFF2-40B4-BE49-F238E27FC236}">
                  <a16:creationId xmlns:a16="http://schemas.microsoft.com/office/drawing/2014/main" id="{351A3B5B-4772-765B-B6DC-F3E100DEBA53}"/>
                </a:ext>
              </a:extLst>
            </p:cNvPr>
            <p:cNvSpPr txBox="1"/>
            <p:nvPr/>
          </p:nvSpPr>
          <p:spPr>
            <a:xfrm>
              <a:off x="273698" y="186646"/>
              <a:ext cx="9349274" cy="1070459"/>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4000" b="0" i="0" u="none" strike="noStrike" kern="0" cap="none" spc="0" normalizeH="0" baseline="0" noProof="0" dirty="0">
                  <a:ln>
                    <a:noFill/>
                  </a:ln>
                  <a:solidFill>
                    <a:prstClr val="black"/>
                  </a:solidFill>
                  <a:effectLst/>
                  <a:uLnTx/>
                  <a:uFillTx/>
                  <a:latin typeface="KG Second Chances Solid" panose="02000000000000000000" pitchFamily="2" charset="0"/>
                  <a:ea typeface="Times New Roman" panose="02020603050405020304" pitchFamily="18" charset="0"/>
                  <a:cs typeface="Segoe UI" panose="020B0502040204020203" pitchFamily="34" charset="0"/>
                </a:rPr>
                <a:t>WEEK 4: WORLD WAR II CURRICULUM</a:t>
              </a:r>
              <a:endParaRPr kumimoji="0" lang="de-DE" sz="4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pic>
        <p:nvPicPr>
          <p:cNvPr id="15" name="Grafik 14">
            <a:hlinkClick r:id="rId2"/>
            <a:extLst>
              <a:ext uri="{FF2B5EF4-FFF2-40B4-BE49-F238E27FC236}">
                <a16:creationId xmlns:a16="http://schemas.microsoft.com/office/drawing/2014/main" id="{CA8A8B04-30F7-CDCA-FFCD-74E2DE003C1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87081" y="2385942"/>
            <a:ext cx="1209040" cy="1209040"/>
          </a:xfrm>
          <a:prstGeom prst="rect">
            <a:avLst/>
          </a:prstGeom>
          <a:noFill/>
          <a:ln>
            <a:noFill/>
          </a:ln>
        </p:spPr>
      </p:pic>
      <p:pic>
        <p:nvPicPr>
          <p:cNvPr id="16" name="Grafik 15">
            <a:hlinkClick r:id="rId3"/>
            <a:extLst>
              <a:ext uri="{FF2B5EF4-FFF2-40B4-BE49-F238E27FC236}">
                <a16:creationId xmlns:a16="http://schemas.microsoft.com/office/drawing/2014/main" id="{913940E1-FB0F-1B68-81D4-26F4B0F1FB6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87081" y="3598784"/>
            <a:ext cx="1209040" cy="1201435"/>
          </a:xfrm>
          <a:prstGeom prst="rect">
            <a:avLst/>
          </a:prstGeom>
          <a:noFill/>
          <a:ln>
            <a:noFill/>
          </a:ln>
        </p:spPr>
      </p:pic>
      <p:pic>
        <p:nvPicPr>
          <p:cNvPr id="3" name="Grafik 2">
            <a:hlinkClick r:id="rId3"/>
            <a:extLst>
              <a:ext uri="{FF2B5EF4-FFF2-40B4-BE49-F238E27FC236}">
                <a16:creationId xmlns:a16="http://schemas.microsoft.com/office/drawing/2014/main" id="{19BDB13E-68EF-F021-1904-1735C33F46C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bwMode="auto">
          <a:xfrm>
            <a:off x="1613809" y="3610539"/>
            <a:ext cx="800100" cy="1155700"/>
          </a:xfrm>
          <a:prstGeom prst="rect">
            <a:avLst/>
          </a:prstGeom>
          <a:noFill/>
          <a:ln>
            <a:noFill/>
          </a:ln>
        </p:spPr>
      </p:pic>
      <p:pic>
        <p:nvPicPr>
          <p:cNvPr id="6" name="Grafik 5">
            <a:hlinkClick r:id="rId2"/>
            <a:extLst>
              <a:ext uri="{FF2B5EF4-FFF2-40B4-BE49-F238E27FC236}">
                <a16:creationId xmlns:a16="http://schemas.microsoft.com/office/drawing/2014/main" id="{3BA89F78-5408-9214-53C1-CBF927D36F45}"/>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bwMode="auto">
          <a:xfrm>
            <a:off x="1305453" y="2607546"/>
            <a:ext cx="1361545" cy="765830"/>
          </a:xfrm>
          <a:prstGeom prst="rect">
            <a:avLst/>
          </a:prstGeom>
          <a:noFill/>
          <a:ln>
            <a:noFill/>
          </a:ln>
        </p:spPr>
      </p:pic>
    </p:spTree>
    <p:extLst>
      <p:ext uri="{BB962C8B-B14F-4D97-AF65-F5344CB8AC3E}">
        <p14:creationId xmlns:p14="http://schemas.microsoft.com/office/powerpoint/2010/main" val="33904937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e 4">
            <a:extLst>
              <a:ext uri="{FF2B5EF4-FFF2-40B4-BE49-F238E27FC236}">
                <a16:creationId xmlns:a16="http://schemas.microsoft.com/office/drawing/2014/main" id="{1CD40CB9-559E-18CA-0DA7-9650797B9753}"/>
              </a:ext>
            </a:extLst>
          </p:cNvPr>
          <p:cNvGraphicFramePr>
            <a:graphicFrameLocks noGrp="1"/>
          </p:cNvGraphicFramePr>
          <p:nvPr>
            <p:extLst>
              <p:ext uri="{D42A27DB-BD31-4B8C-83A1-F6EECF244321}">
                <p14:modId xmlns:p14="http://schemas.microsoft.com/office/powerpoint/2010/main" val="174595459"/>
              </p:ext>
            </p:extLst>
          </p:nvPr>
        </p:nvGraphicFramePr>
        <p:xfrm>
          <a:off x="96412" y="839754"/>
          <a:ext cx="9720001" cy="5875371"/>
        </p:xfrm>
        <a:graphic>
          <a:graphicData uri="http://schemas.openxmlformats.org/drawingml/2006/table">
            <a:tbl>
              <a:tblPr firstRow="1" bandRow="1">
                <a:tableStyleId>{D7AC3CCA-C797-4891-BE02-D94E43425B78}</a:tableStyleId>
              </a:tblPr>
              <a:tblGrid>
                <a:gridCol w="1219204">
                  <a:extLst>
                    <a:ext uri="{9D8B030D-6E8A-4147-A177-3AD203B41FA5}">
                      <a16:colId xmlns:a16="http://schemas.microsoft.com/office/drawing/2014/main" val="3765170399"/>
                    </a:ext>
                  </a:extLst>
                </a:gridCol>
                <a:gridCol w="1362270">
                  <a:extLst>
                    <a:ext uri="{9D8B030D-6E8A-4147-A177-3AD203B41FA5}">
                      <a16:colId xmlns:a16="http://schemas.microsoft.com/office/drawing/2014/main" val="20601169"/>
                    </a:ext>
                  </a:extLst>
                </a:gridCol>
                <a:gridCol w="2845836">
                  <a:extLst>
                    <a:ext uri="{9D8B030D-6E8A-4147-A177-3AD203B41FA5}">
                      <a16:colId xmlns:a16="http://schemas.microsoft.com/office/drawing/2014/main" val="2470710005"/>
                    </a:ext>
                  </a:extLst>
                </a:gridCol>
                <a:gridCol w="1306286">
                  <a:extLst>
                    <a:ext uri="{9D8B030D-6E8A-4147-A177-3AD203B41FA5}">
                      <a16:colId xmlns:a16="http://schemas.microsoft.com/office/drawing/2014/main" val="1739536690"/>
                    </a:ext>
                  </a:extLst>
                </a:gridCol>
                <a:gridCol w="2986405">
                  <a:extLst>
                    <a:ext uri="{9D8B030D-6E8A-4147-A177-3AD203B41FA5}">
                      <a16:colId xmlns:a16="http://schemas.microsoft.com/office/drawing/2014/main" val="1716226767"/>
                    </a:ext>
                  </a:extLst>
                </a:gridCol>
              </a:tblGrid>
              <a:tr h="590073">
                <a:tc>
                  <a:txBody>
                    <a:bodyPr/>
                    <a:lstStyle/>
                    <a:p>
                      <a:pPr algn="ctr"/>
                      <a:r>
                        <a:rPr lang="de-DE" sz="1200" b="0" kern="1200" dirty="0">
                          <a:solidFill>
                            <a:schemeClr val="dk1"/>
                          </a:solidFill>
                          <a:effectLst/>
                          <a:latin typeface="KG Second Chances Solid" panose="02000000000000000000" pitchFamily="2" charset="0"/>
                          <a:ea typeface="+mn-ea"/>
                          <a:cs typeface="+mn-cs"/>
                        </a:rPr>
                        <a:t>RESOURCES</a:t>
                      </a:r>
                      <a:endParaRPr lang="de-DE" sz="1200" b="0" dirty="0">
                        <a:latin typeface="KG Second Chances Solid" panose="02000000000000000000"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E8DB"/>
                    </a:solidFill>
                  </a:tcPr>
                </a:tc>
                <a:tc>
                  <a:txBody>
                    <a:bodyPr/>
                    <a:lstStyle/>
                    <a:p>
                      <a:pPr algn="ctr">
                        <a:lnSpc>
                          <a:spcPct val="107000"/>
                        </a:lnSpc>
                        <a:spcAft>
                          <a:spcPts val="800"/>
                        </a:spcAft>
                      </a:pPr>
                      <a:r>
                        <a:rPr lang="de-DE" sz="1200" b="0" kern="0" dirty="0">
                          <a:solidFill>
                            <a:srgbClr val="000000"/>
                          </a:solidFill>
                          <a:effectLst/>
                          <a:latin typeface="KG Second Chances Solid" panose="02000000000000000000" pitchFamily="2" charset="0"/>
                          <a:ea typeface="Times New Roman" panose="02020603050405020304" pitchFamily="18" charset="0"/>
                          <a:cs typeface="Segoe UI" panose="020B0502040204020203" pitchFamily="34" charset="0"/>
                        </a:rPr>
                        <a:t>TOPIC AND RESOURCE PREVIEWS</a:t>
                      </a:r>
                      <a:endParaRPr lang="de-DE" sz="1200" b="0" kern="100" dirty="0">
                        <a:effectLst/>
                        <a:latin typeface="KG Second Chances Solid"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1D4E3"/>
                    </a:solidFill>
                  </a:tcPr>
                </a:tc>
                <a:tc>
                  <a:txBody>
                    <a:bodyPr/>
                    <a:lstStyle/>
                    <a:p>
                      <a:pPr algn="ctr"/>
                      <a:r>
                        <a:rPr lang="de-DE" sz="1200" b="0" kern="1200">
                          <a:solidFill>
                            <a:schemeClr val="dk1"/>
                          </a:solidFill>
                          <a:effectLst/>
                          <a:latin typeface="KG Second Chances Solid" panose="02000000000000000000" pitchFamily="2" charset="0"/>
                          <a:ea typeface="+mn-ea"/>
                          <a:cs typeface="+mn-cs"/>
                        </a:rPr>
                        <a:t>ACTIVITY</a:t>
                      </a:r>
                      <a:endParaRPr lang="de-DE" sz="1200" b="0" dirty="0">
                        <a:latin typeface="KG Second Chances Solid" panose="02000000000000000000"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EB4D6"/>
                    </a:solidFill>
                  </a:tcPr>
                </a:tc>
                <a:tc>
                  <a:txBody>
                    <a:bodyPr/>
                    <a:lstStyle/>
                    <a:p>
                      <a:pPr algn="ctr"/>
                      <a:r>
                        <a:rPr lang="de-DE" sz="1200" b="0" kern="1200">
                          <a:solidFill>
                            <a:schemeClr val="dk1"/>
                          </a:solidFill>
                          <a:effectLst/>
                          <a:latin typeface="KG Second Chances Solid" panose="02000000000000000000" pitchFamily="2" charset="0"/>
                          <a:ea typeface="+mn-ea"/>
                          <a:cs typeface="+mn-cs"/>
                        </a:rPr>
                        <a:t>ASSESSMENT</a:t>
                      </a:r>
                      <a:endParaRPr lang="de-DE" sz="1200" b="0" dirty="0">
                        <a:latin typeface="KG Second Chances Solid" panose="02000000000000000000"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DAE2"/>
                    </a:solidFill>
                  </a:tcPr>
                </a:tc>
                <a:tc>
                  <a:txBody>
                    <a:bodyPr/>
                    <a:lstStyle/>
                    <a:p>
                      <a:pPr algn="ctr">
                        <a:lnSpc>
                          <a:spcPct val="107000"/>
                        </a:lnSpc>
                        <a:spcAft>
                          <a:spcPts val="800"/>
                        </a:spcAft>
                      </a:pPr>
                      <a:r>
                        <a:rPr lang="de-DE" sz="1200" b="0" kern="0" dirty="0">
                          <a:solidFill>
                            <a:srgbClr val="000000"/>
                          </a:solidFill>
                          <a:effectLst/>
                          <a:latin typeface="KG Second Chances Solid" panose="02000000000000000000" pitchFamily="2" charset="0"/>
                          <a:ea typeface="Times New Roman" panose="02020603050405020304" pitchFamily="18" charset="0"/>
                          <a:cs typeface="Segoe UI" panose="020B0502040204020203" pitchFamily="34" charset="0"/>
                        </a:rPr>
                        <a:t>ADDITIONAL NOTES</a:t>
                      </a:r>
                      <a:endParaRPr lang="de-DE" sz="1200" b="0" kern="100" dirty="0">
                        <a:effectLst/>
                        <a:latin typeface="KG Second Chances Solid"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B3CA"/>
                    </a:solidFill>
                  </a:tcPr>
                </a:tc>
                <a:extLst>
                  <a:ext uri="{0D108BD9-81ED-4DB2-BD59-A6C34878D82A}">
                    <a16:rowId xmlns:a16="http://schemas.microsoft.com/office/drawing/2014/main" val="3194515092"/>
                  </a:ext>
                </a:extLst>
              </a:tr>
              <a:tr h="957664">
                <a:tc>
                  <a:txBody>
                    <a:bodyPr/>
                    <a:lstStyle/>
                    <a:p>
                      <a:pPr algn="ctr">
                        <a:lnSpc>
                          <a:spcPct val="107000"/>
                        </a:lnSpc>
                        <a:spcAft>
                          <a:spcPts val="800"/>
                        </a:spcAft>
                      </a:pPr>
                      <a:endParaRPr lang="de-DE" sz="1400" kern="100" dirty="0">
                        <a:effectLst/>
                        <a:latin typeface="KG Miss Kindergarten"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US" sz="1200" kern="0" dirty="0">
                          <a:effectLst/>
                          <a:latin typeface="KG Second Chances Solid" panose="02000000000000000000" pitchFamily="2" charset="0"/>
                          <a:ea typeface="Times New Roman" panose="02020603050405020304" pitchFamily="18" charset="0"/>
                          <a:cs typeface="Segoe UI" panose="020B0502040204020203" pitchFamily="34" charset="0"/>
                        </a:rPr>
                        <a:t>German Foreign Policy Goals &amp; War Tactics</a:t>
                      </a: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r>
                        <a:rPr lang="de-DE" sz="1200" kern="0" dirty="0">
                          <a:solidFill>
                            <a:schemeClr val="dk1"/>
                          </a:solidFill>
                          <a:effectLst/>
                          <a:latin typeface="KG Second Chances Solid" panose="02000000000000000000" pitchFamily="2" charset="0"/>
                          <a:ea typeface="+mn-ea"/>
                          <a:cs typeface="Segoe UI" panose="020B0502040204020203" pitchFamily="34" charset="0"/>
                        </a:rPr>
                        <a:t>Review </a:t>
                      </a:r>
                      <a:r>
                        <a:rPr lang="de-DE" sz="1200" kern="0" dirty="0" err="1">
                          <a:solidFill>
                            <a:schemeClr val="dk1"/>
                          </a:solidFill>
                          <a:effectLst/>
                          <a:latin typeface="KG Second Chances Solid" panose="02000000000000000000" pitchFamily="2" charset="0"/>
                          <a:ea typeface="+mn-ea"/>
                          <a:cs typeface="Segoe UI" panose="020B0502040204020203" pitchFamily="34" charset="0"/>
                        </a:rPr>
                        <a:t>Activity</a:t>
                      </a:r>
                      <a:r>
                        <a:rPr lang="de-DE" sz="1200" kern="0" dirty="0">
                          <a:solidFill>
                            <a:schemeClr val="dk1"/>
                          </a:solidFill>
                          <a:effectLst/>
                          <a:latin typeface="KG Second Chances Solid" panose="02000000000000000000" pitchFamily="2" charset="0"/>
                          <a:ea typeface="+mn-ea"/>
                          <a:cs typeface="Segoe UI" panose="020B0502040204020203" pitchFamily="34" charset="0"/>
                        </a:rPr>
                        <a:t> / Bell Ringer: </a:t>
                      </a:r>
                      <a:r>
                        <a:rPr lang="en-US" sz="1100" kern="0" dirty="0">
                          <a:solidFill>
                            <a:schemeClr val="dk1"/>
                          </a:solidFill>
                          <a:effectLst/>
                          <a:latin typeface="KG First Time In Forever" panose="02000506000000020003" pitchFamily="2" charset="0"/>
                          <a:ea typeface="Calibri" panose="020F0502020204030204" pitchFamily="34" charset="0"/>
                          <a:cs typeface="Segoe UI" panose="020B0502040204020203" pitchFamily="34" charset="0"/>
                        </a:rPr>
                        <a:t>Provide students with a series of statements related to World War II, such as "War is always avoidable"</a:t>
                      </a:r>
                      <a:r>
                        <a:rPr lang="de-DE" sz="1100" kern="0" dirty="0">
                          <a:solidFill>
                            <a:schemeClr val="dk1"/>
                          </a:solidFill>
                          <a:effectLst/>
                          <a:latin typeface="KG First Time In Forever" panose="02000506000000020003" pitchFamily="2" charset="0"/>
                          <a:ea typeface="Calibri" panose="020F0502020204030204" pitchFamily="34" charset="0"/>
                          <a:cs typeface="Segoe UI" panose="020B0502040204020203" pitchFamily="34" charset="0"/>
                        </a:rPr>
                        <a:t> </a:t>
                      </a:r>
                      <a:endParaRPr lang="de-DE" sz="1100" kern="100" dirty="0">
                        <a:effectLst/>
                        <a:latin typeface="KG Miss Kindergarten"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ase"/>
                      <a:endParaRPr lang="de-DE" dirty="0">
                        <a:effectLst/>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dirty="0">
                          <a:latin typeface="KG First Time In Forever" panose="02000506000000020003" pitchFamily="2" charset="0"/>
                        </a:rPr>
                        <a:t>Have students indicate whether they agree or disagree with each statement and briefly explain their reasoning. This activity will activate their prior knowledge, generate discussion, and set the stage for exploring different perspectives.</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73742170"/>
                  </a:ext>
                </a:extLst>
              </a:tr>
              <a:tr h="1208527">
                <a:tc>
                  <a:txBody>
                    <a:bodyPr/>
                    <a:lstStyle/>
                    <a:p>
                      <a:endParaRPr lang="de-DE"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ctr"/>
                      <a:endParaRPr lang="de-DE" sz="1200" dirty="0">
                        <a:latin typeface="KG First Time In Forever" panose="02000506000000020003"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r>
                        <a:rPr lang="en-US" sz="1200" kern="0" dirty="0">
                          <a:solidFill>
                            <a:srgbClr val="0070C0"/>
                          </a:solidFill>
                          <a:effectLst/>
                          <a:latin typeface="KG Second Chances Solid" panose="02000000000000000000" pitchFamily="2" charset="0"/>
                          <a:ea typeface="+mn-ea"/>
                          <a:cs typeface="Segoe UI" panose="020B0502040204020203" pitchFamily="34" charset="0"/>
                          <a:hlinkClick r:id="rId2">
                            <a:extLst>
                              <a:ext uri="{A12FA001-AC4F-418D-AE19-62706E023703}">
                                <ahyp:hlinkClr xmlns:ahyp="http://schemas.microsoft.com/office/drawing/2018/hyperlinkcolor" val="tx"/>
                              </a:ext>
                            </a:extLst>
                          </a:hlinkClick>
                        </a:rPr>
                        <a:t>Interactive PowerPoint</a:t>
                      </a:r>
                      <a:r>
                        <a:rPr lang="en-US" sz="1200" kern="0" dirty="0">
                          <a:solidFill>
                            <a:srgbClr val="0070C0"/>
                          </a:solidFill>
                          <a:effectLst/>
                          <a:latin typeface="KG Second Chances Solid" panose="02000000000000000000" pitchFamily="2" charset="0"/>
                          <a:ea typeface="+mn-ea"/>
                          <a:cs typeface="Segoe UI" panose="020B0502040204020203" pitchFamily="34" charset="0"/>
                        </a:rPr>
                        <a:t>: </a:t>
                      </a:r>
                      <a:r>
                        <a:rPr lang="en-US" sz="1200" kern="0" dirty="0">
                          <a:effectLst/>
                          <a:latin typeface="KG First Time In Forever" panose="02000506000000020003" pitchFamily="2" charset="0"/>
                          <a:ea typeface="Times New Roman" panose="02020603050405020304" pitchFamily="18" charset="0"/>
                          <a:cs typeface="Segoe UI" panose="020B0502040204020203" pitchFamily="34" charset="0"/>
                        </a:rPr>
                        <a:t>Students use the interactive PowerPoint to explore German foreign policy goals and war tactics	</a:t>
                      </a:r>
                      <a:endParaRPr lang="de-DE" sz="1100" kern="100" dirty="0">
                        <a:effectLst/>
                        <a:latin typeface="KG Miss Kindergarten"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kern="0" dirty="0">
                          <a:effectLst/>
                          <a:latin typeface="KG First Time In Forever" panose="02000506000000020003" pitchFamily="2" charset="0"/>
                          <a:ea typeface="Times New Roman" panose="02020603050405020304" pitchFamily="18" charset="0"/>
                          <a:cs typeface="Segoe UI" panose="020B0502040204020203" pitchFamily="34" charset="0"/>
                        </a:rPr>
                        <a:t>Completion of the interactive PowerPoint	</a:t>
                      </a:r>
                      <a:endParaRPr lang="de-DE" sz="1100" kern="100" dirty="0">
                        <a:effectLst/>
                        <a:latin typeface="KG Miss Kindergarten" panose="02000000000000000000" pitchFamily="2" charset="0"/>
                        <a:ea typeface="Calibri" panose="020F0502020204030204" pitchFamily="34" charset="0"/>
                        <a:cs typeface="Arial" panose="020B0604020202020204" pitchFamily="34"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r>
                        <a:rPr lang="en-US" sz="1200" kern="0" dirty="0">
                          <a:effectLst/>
                          <a:latin typeface="KG First Time In Forever" panose="02000506000000020003" pitchFamily="2" charset="0"/>
                          <a:ea typeface="Times New Roman" panose="02020603050405020304" pitchFamily="18" charset="0"/>
                          <a:cs typeface="Segoe UI" panose="020B0502040204020203" pitchFamily="34" charset="0"/>
                        </a:rPr>
                        <a:t>Students engage with the interactive PowerPoint</a:t>
                      </a: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29511440"/>
                  </a:ext>
                </a:extLst>
              </a:tr>
              <a:tr h="1208527">
                <a:tc>
                  <a:txBody>
                    <a:bodyPr/>
                    <a:lstStyle/>
                    <a:p>
                      <a:endParaRPr lang="de-DE"/>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1200">
                        <a:latin typeface="KG First Time In Forever" panose="02000506000000020003"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kern="0" dirty="0">
                          <a:solidFill>
                            <a:srgbClr val="0070C0"/>
                          </a:solidFill>
                          <a:effectLst/>
                          <a:latin typeface="KG Second Chances Solid" panose="02000000000000000000" pitchFamily="2" charset="0"/>
                          <a:ea typeface="+mn-ea"/>
                          <a:cs typeface="Segoe UI" panose="020B0502040204020203" pitchFamily="34" charset="0"/>
                          <a:hlinkClick r:id="rId3">
                            <a:extLst>
                              <a:ext uri="{A12FA001-AC4F-418D-AE19-62706E023703}">
                                <ahyp:hlinkClr xmlns:ahyp="http://schemas.microsoft.com/office/drawing/2018/hyperlinkcolor" val="tx"/>
                              </a:ext>
                            </a:extLst>
                          </a:hlinkClick>
                        </a:rPr>
                        <a:t>Interactive Notebook</a:t>
                      </a:r>
                      <a:r>
                        <a:rPr lang="en-US" sz="1200" kern="0" dirty="0">
                          <a:solidFill>
                            <a:srgbClr val="0070C0"/>
                          </a:solidFill>
                          <a:effectLst/>
                          <a:latin typeface="KG Second Chances Solid" panose="02000000000000000000" pitchFamily="2" charset="0"/>
                          <a:ea typeface="+mn-ea"/>
                          <a:cs typeface="Segoe UI" panose="020B0502040204020203" pitchFamily="34" charset="0"/>
                        </a:rPr>
                        <a:t>: </a:t>
                      </a:r>
                      <a:r>
                        <a:rPr lang="en-US" sz="1200" dirty="0">
                          <a:latin typeface="KG First Time In Forever" panose="02000506000000020003" pitchFamily="2" charset="0"/>
                        </a:rPr>
                        <a:t>Students use the information from the interactive PowerPoint to complete the corresponding section in their notebook</a:t>
                      </a:r>
                      <a:endParaRPr lang="de-DE" sz="1200" dirty="0">
                        <a:latin typeface="KG First Time In Forever" panose="02000506000000020003"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r>
                        <a:rPr lang="en-US" sz="1200" kern="0" dirty="0">
                          <a:effectLst/>
                          <a:latin typeface="KG First Time In Forever" panose="02000506000000020003" pitchFamily="2" charset="0"/>
                          <a:ea typeface="Times New Roman" panose="02020603050405020304" pitchFamily="18" charset="0"/>
                          <a:cs typeface="Segoe UI" panose="020B0502040204020203" pitchFamily="34" charset="0"/>
                        </a:rPr>
                        <a:t>Teacher assessment of completed notebook section</a:t>
                      </a:r>
                      <a:endParaRPr lang="de-DE" sz="1100" kern="100" dirty="0">
                        <a:effectLst/>
                        <a:latin typeface="KG Miss Kindergarten"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r>
                        <a:rPr lang="en-US" sz="1200" kern="0" dirty="0">
                          <a:effectLst/>
                          <a:latin typeface="KG First Time In Forever" panose="02000506000000020003" pitchFamily="2" charset="0"/>
                          <a:ea typeface="Times New Roman" panose="02020603050405020304" pitchFamily="18" charset="0"/>
                          <a:cs typeface="Segoe UI" panose="020B0502040204020203" pitchFamily="34" charset="0"/>
                        </a:rPr>
                        <a:t>Students transfer the gathered information from the interactive PowerPoint to their notebooks, reinforcing their knowledge</a:t>
                      </a: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55880790"/>
                  </a:ext>
                </a:extLst>
              </a:tr>
              <a:tr h="1208527">
                <a:tc>
                  <a:txBody>
                    <a:bodyPr/>
                    <a:lstStyle/>
                    <a:p>
                      <a:endParaRPr lang="de-DE"/>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1200">
                        <a:latin typeface="KG First Time In Forever" panose="02000506000000020003"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1200" dirty="0">
                        <a:latin typeface="KG First Time In Forever" panose="02000506000000020003"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endParaRPr lang="de-DE" sz="1100" kern="100" dirty="0">
                        <a:effectLst/>
                        <a:latin typeface="KG Miss Kindergarten"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endParaRPr lang="de-DE" sz="1100" kern="100" dirty="0">
                        <a:effectLst/>
                        <a:latin typeface="KG Miss Kindergarten"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40219586"/>
                  </a:ext>
                </a:extLst>
              </a:tr>
              <a:tr h="470997">
                <a:tc>
                  <a:txBody>
                    <a:bodyPr/>
                    <a:lstStyle/>
                    <a:p>
                      <a:endParaRPr lang="de-DE"/>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1200" dirty="0">
                        <a:latin typeface="KG First Time In Forever" panose="02000506000000020003"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1200" dirty="0">
                        <a:latin typeface="KG First Time In Forever" panose="02000506000000020003"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endParaRPr lang="de-DE" sz="1100" kern="100" dirty="0">
                        <a:effectLst/>
                        <a:latin typeface="KG Miss Kindergarten"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endParaRPr lang="en-US" sz="1200" kern="0" dirty="0">
                        <a:effectLst/>
                        <a:latin typeface="KG First Time In Forever" panose="02000506000000020003" pitchFamily="2" charset="0"/>
                        <a:ea typeface="Times New Roman" panose="02020603050405020304" pitchFamily="18" charset="0"/>
                        <a:cs typeface="Segoe UI" panose="020B0502040204020203"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35252742"/>
                  </a:ext>
                </a:extLst>
              </a:tr>
            </a:tbl>
          </a:graphicData>
        </a:graphic>
      </p:graphicFrame>
      <p:grpSp>
        <p:nvGrpSpPr>
          <p:cNvPr id="10" name="Gruppieren 9">
            <a:extLst>
              <a:ext uri="{FF2B5EF4-FFF2-40B4-BE49-F238E27FC236}">
                <a16:creationId xmlns:a16="http://schemas.microsoft.com/office/drawing/2014/main" id="{C914543A-2DB0-7579-2AF0-14BC90188488}"/>
              </a:ext>
            </a:extLst>
          </p:cNvPr>
          <p:cNvGrpSpPr/>
          <p:nvPr/>
        </p:nvGrpSpPr>
        <p:grpSpPr>
          <a:xfrm>
            <a:off x="89587" y="74642"/>
            <a:ext cx="9726826" cy="765112"/>
            <a:chOff x="273698" y="158621"/>
            <a:chExt cx="9355494" cy="1156996"/>
          </a:xfrm>
        </p:grpSpPr>
        <p:sp>
          <p:nvSpPr>
            <p:cNvPr id="11" name="Rechteck 10">
              <a:extLst>
                <a:ext uri="{FF2B5EF4-FFF2-40B4-BE49-F238E27FC236}">
                  <a16:creationId xmlns:a16="http://schemas.microsoft.com/office/drawing/2014/main" id="{1336740A-1787-1376-A9A3-31FE0A02B5B1}"/>
                </a:ext>
              </a:extLst>
            </p:cNvPr>
            <p:cNvSpPr/>
            <p:nvPr/>
          </p:nvSpPr>
          <p:spPr>
            <a:xfrm>
              <a:off x="279918" y="158621"/>
              <a:ext cx="9349274" cy="115699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Textfeld 11">
              <a:extLst>
                <a:ext uri="{FF2B5EF4-FFF2-40B4-BE49-F238E27FC236}">
                  <a16:creationId xmlns:a16="http://schemas.microsoft.com/office/drawing/2014/main" id="{351A3B5B-4772-765B-B6DC-F3E100DEBA53}"/>
                </a:ext>
              </a:extLst>
            </p:cNvPr>
            <p:cNvSpPr txBox="1"/>
            <p:nvPr/>
          </p:nvSpPr>
          <p:spPr>
            <a:xfrm>
              <a:off x="273698" y="186646"/>
              <a:ext cx="9349274" cy="1070459"/>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4000" b="0" i="0" u="none" strike="noStrike" kern="0" cap="none" spc="0" normalizeH="0" baseline="0" noProof="0" dirty="0">
                  <a:ln>
                    <a:noFill/>
                  </a:ln>
                  <a:solidFill>
                    <a:prstClr val="black"/>
                  </a:solidFill>
                  <a:effectLst/>
                  <a:uLnTx/>
                  <a:uFillTx/>
                  <a:latin typeface="KG Second Chances Solid" panose="02000000000000000000" pitchFamily="2" charset="0"/>
                  <a:ea typeface="Times New Roman" panose="02020603050405020304" pitchFamily="18" charset="0"/>
                  <a:cs typeface="Segoe UI" panose="020B0502040204020203" pitchFamily="34" charset="0"/>
                </a:rPr>
                <a:t>WEEK 5: WORLD WAR II CURRICULUM</a:t>
              </a:r>
              <a:endParaRPr kumimoji="0" lang="de-DE" sz="4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pic>
        <p:nvPicPr>
          <p:cNvPr id="15" name="Grafik 14">
            <a:hlinkClick r:id="rId2"/>
            <a:extLst>
              <a:ext uri="{FF2B5EF4-FFF2-40B4-BE49-F238E27FC236}">
                <a16:creationId xmlns:a16="http://schemas.microsoft.com/office/drawing/2014/main" id="{CA8A8B04-30F7-CDCA-FFCD-74E2DE003C1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87081" y="2624067"/>
            <a:ext cx="1209040" cy="1209040"/>
          </a:xfrm>
          <a:prstGeom prst="rect">
            <a:avLst/>
          </a:prstGeom>
          <a:noFill/>
          <a:ln>
            <a:noFill/>
          </a:ln>
        </p:spPr>
      </p:pic>
      <p:pic>
        <p:nvPicPr>
          <p:cNvPr id="16" name="Grafik 15">
            <a:hlinkClick r:id="rId3"/>
            <a:extLst>
              <a:ext uri="{FF2B5EF4-FFF2-40B4-BE49-F238E27FC236}">
                <a16:creationId xmlns:a16="http://schemas.microsoft.com/office/drawing/2014/main" id="{913940E1-FB0F-1B68-81D4-26F4B0F1FB6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87081" y="3836909"/>
            <a:ext cx="1209040" cy="1201435"/>
          </a:xfrm>
          <a:prstGeom prst="rect">
            <a:avLst/>
          </a:prstGeom>
          <a:noFill/>
          <a:ln>
            <a:noFill/>
          </a:ln>
        </p:spPr>
      </p:pic>
      <p:pic>
        <p:nvPicPr>
          <p:cNvPr id="2" name="Grafik 1">
            <a:hlinkClick r:id="rId3"/>
            <a:extLst>
              <a:ext uri="{FF2B5EF4-FFF2-40B4-BE49-F238E27FC236}">
                <a16:creationId xmlns:a16="http://schemas.microsoft.com/office/drawing/2014/main" id="{3292F688-7F51-0094-F364-BDE549E43AD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bwMode="auto">
          <a:xfrm>
            <a:off x="1613809" y="3848664"/>
            <a:ext cx="800100" cy="1155700"/>
          </a:xfrm>
          <a:prstGeom prst="rect">
            <a:avLst/>
          </a:prstGeom>
          <a:noFill/>
          <a:ln>
            <a:noFill/>
          </a:ln>
        </p:spPr>
      </p:pic>
      <p:pic>
        <p:nvPicPr>
          <p:cNvPr id="3" name="Grafik 2">
            <a:hlinkClick r:id="rId2"/>
            <a:extLst>
              <a:ext uri="{FF2B5EF4-FFF2-40B4-BE49-F238E27FC236}">
                <a16:creationId xmlns:a16="http://schemas.microsoft.com/office/drawing/2014/main" id="{DBB93AC0-7B21-8EFB-6EF4-1932690587E5}"/>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bwMode="auto">
          <a:xfrm>
            <a:off x="1305453" y="2864721"/>
            <a:ext cx="1361545" cy="765830"/>
          </a:xfrm>
          <a:prstGeom prst="rect">
            <a:avLst/>
          </a:prstGeom>
          <a:noFill/>
          <a:ln>
            <a:noFill/>
          </a:ln>
        </p:spPr>
      </p:pic>
    </p:spTree>
    <p:extLst>
      <p:ext uri="{BB962C8B-B14F-4D97-AF65-F5344CB8AC3E}">
        <p14:creationId xmlns:p14="http://schemas.microsoft.com/office/powerpoint/2010/main" val="30545988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e 4">
            <a:extLst>
              <a:ext uri="{FF2B5EF4-FFF2-40B4-BE49-F238E27FC236}">
                <a16:creationId xmlns:a16="http://schemas.microsoft.com/office/drawing/2014/main" id="{1CD40CB9-559E-18CA-0DA7-9650797B9753}"/>
              </a:ext>
            </a:extLst>
          </p:cNvPr>
          <p:cNvGraphicFramePr>
            <a:graphicFrameLocks noGrp="1"/>
          </p:cNvGraphicFramePr>
          <p:nvPr>
            <p:extLst>
              <p:ext uri="{D42A27DB-BD31-4B8C-83A1-F6EECF244321}">
                <p14:modId xmlns:p14="http://schemas.microsoft.com/office/powerpoint/2010/main" val="1736811329"/>
              </p:ext>
            </p:extLst>
          </p:nvPr>
        </p:nvGraphicFramePr>
        <p:xfrm>
          <a:off x="96412" y="839754"/>
          <a:ext cx="9720001" cy="5823820"/>
        </p:xfrm>
        <a:graphic>
          <a:graphicData uri="http://schemas.openxmlformats.org/drawingml/2006/table">
            <a:tbl>
              <a:tblPr firstRow="1" bandRow="1">
                <a:tableStyleId>{D7AC3CCA-C797-4891-BE02-D94E43425B78}</a:tableStyleId>
              </a:tblPr>
              <a:tblGrid>
                <a:gridCol w="1219204">
                  <a:extLst>
                    <a:ext uri="{9D8B030D-6E8A-4147-A177-3AD203B41FA5}">
                      <a16:colId xmlns:a16="http://schemas.microsoft.com/office/drawing/2014/main" val="3765170399"/>
                    </a:ext>
                  </a:extLst>
                </a:gridCol>
                <a:gridCol w="1362270">
                  <a:extLst>
                    <a:ext uri="{9D8B030D-6E8A-4147-A177-3AD203B41FA5}">
                      <a16:colId xmlns:a16="http://schemas.microsoft.com/office/drawing/2014/main" val="20601169"/>
                    </a:ext>
                  </a:extLst>
                </a:gridCol>
                <a:gridCol w="2845836">
                  <a:extLst>
                    <a:ext uri="{9D8B030D-6E8A-4147-A177-3AD203B41FA5}">
                      <a16:colId xmlns:a16="http://schemas.microsoft.com/office/drawing/2014/main" val="2470710005"/>
                    </a:ext>
                  </a:extLst>
                </a:gridCol>
                <a:gridCol w="1306286">
                  <a:extLst>
                    <a:ext uri="{9D8B030D-6E8A-4147-A177-3AD203B41FA5}">
                      <a16:colId xmlns:a16="http://schemas.microsoft.com/office/drawing/2014/main" val="1739536690"/>
                    </a:ext>
                  </a:extLst>
                </a:gridCol>
                <a:gridCol w="2986405">
                  <a:extLst>
                    <a:ext uri="{9D8B030D-6E8A-4147-A177-3AD203B41FA5}">
                      <a16:colId xmlns:a16="http://schemas.microsoft.com/office/drawing/2014/main" val="1716226767"/>
                    </a:ext>
                  </a:extLst>
                </a:gridCol>
              </a:tblGrid>
              <a:tr h="590073">
                <a:tc>
                  <a:txBody>
                    <a:bodyPr/>
                    <a:lstStyle/>
                    <a:p>
                      <a:pPr algn="ctr"/>
                      <a:r>
                        <a:rPr lang="de-DE" sz="1200" b="0" kern="1200" dirty="0">
                          <a:solidFill>
                            <a:schemeClr val="dk1"/>
                          </a:solidFill>
                          <a:effectLst/>
                          <a:latin typeface="KG Second Chances Solid" panose="02000000000000000000" pitchFamily="2" charset="0"/>
                          <a:ea typeface="+mn-ea"/>
                          <a:cs typeface="+mn-cs"/>
                        </a:rPr>
                        <a:t>RESOURCES</a:t>
                      </a:r>
                      <a:endParaRPr lang="de-DE" sz="1200" b="0" dirty="0">
                        <a:latin typeface="KG Second Chances Solid" panose="02000000000000000000"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E8DB"/>
                    </a:solidFill>
                  </a:tcPr>
                </a:tc>
                <a:tc>
                  <a:txBody>
                    <a:bodyPr/>
                    <a:lstStyle/>
                    <a:p>
                      <a:pPr algn="ctr">
                        <a:lnSpc>
                          <a:spcPct val="107000"/>
                        </a:lnSpc>
                        <a:spcAft>
                          <a:spcPts val="800"/>
                        </a:spcAft>
                      </a:pPr>
                      <a:r>
                        <a:rPr lang="de-DE" sz="1200" b="0" kern="0" dirty="0">
                          <a:solidFill>
                            <a:srgbClr val="000000"/>
                          </a:solidFill>
                          <a:effectLst/>
                          <a:latin typeface="KG Second Chances Solid" panose="02000000000000000000" pitchFamily="2" charset="0"/>
                          <a:ea typeface="Times New Roman" panose="02020603050405020304" pitchFamily="18" charset="0"/>
                          <a:cs typeface="Segoe UI" panose="020B0502040204020203" pitchFamily="34" charset="0"/>
                        </a:rPr>
                        <a:t>TOPIC AND RESOURCE PREVIEWS</a:t>
                      </a:r>
                      <a:endParaRPr lang="de-DE" sz="1200" b="0" kern="100" dirty="0">
                        <a:effectLst/>
                        <a:latin typeface="KG Second Chances Solid"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1D4E3"/>
                    </a:solidFill>
                  </a:tcPr>
                </a:tc>
                <a:tc>
                  <a:txBody>
                    <a:bodyPr/>
                    <a:lstStyle/>
                    <a:p>
                      <a:pPr algn="ctr"/>
                      <a:r>
                        <a:rPr lang="de-DE" sz="1200" b="0" kern="1200">
                          <a:solidFill>
                            <a:schemeClr val="dk1"/>
                          </a:solidFill>
                          <a:effectLst/>
                          <a:latin typeface="KG Second Chances Solid" panose="02000000000000000000" pitchFamily="2" charset="0"/>
                          <a:ea typeface="+mn-ea"/>
                          <a:cs typeface="+mn-cs"/>
                        </a:rPr>
                        <a:t>ACTIVITY</a:t>
                      </a:r>
                      <a:endParaRPr lang="de-DE" sz="1200" b="0" dirty="0">
                        <a:latin typeface="KG Second Chances Solid" panose="02000000000000000000"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EB4D6"/>
                    </a:solidFill>
                  </a:tcPr>
                </a:tc>
                <a:tc>
                  <a:txBody>
                    <a:bodyPr/>
                    <a:lstStyle/>
                    <a:p>
                      <a:pPr algn="ctr"/>
                      <a:r>
                        <a:rPr lang="de-DE" sz="1200" b="0" kern="1200">
                          <a:solidFill>
                            <a:schemeClr val="dk1"/>
                          </a:solidFill>
                          <a:effectLst/>
                          <a:latin typeface="KG Second Chances Solid" panose="02000000000000000000" pitchFamily="2" charset="0"/>
                          <a:ea typeface="+mn-ea"/>
                          <a:cs typeface="+mn-cs"/>
                        </a:rPr>
                        <a:t>ASSESSMENT</a:t>
                      </a:r>
                      <a:endParaRPr lang="de-DE" sz="1200" b="0" dirty="0">
                        <a:latin typeface="KG Second Chances Solid" panose="02000000000000000000"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DAE2"/>
                    </a:solidFill>
                  </a:tcPr>
                </a:tc>
                <a:tc>
                  <a:txBody>
                    <a:bodyPr/>
                    <a:lstStyle/>
                    <a:p>
                      <a:pPr algn="ctr">
                        <a:lnSpc>
                          <a:spcPct val="107000"/>
                        </a:lnSpc>
                        <a:spcAft>
                          <a:spcPts val="800"/>
                        </a:spcAft>
                      </a:pPr>
                      <a:r>
                        <a:rPr lang="de-DE" sz="1200" b="0" kern="0" dirty="0">
                          <a:solidFill>
                            <a:srgbClr val="000000"/>
                          </a:solidFill>
                          <a:effectLst/>
                          <a:latin typeface="KG Second Chances Solid" panose="02000000000000000000" pitchFamily="2" charset="0"/>
                          <a:ea typeface="Times New Roman" panose="02020603050405020304" pitchFamily="18" charset="0"/>
                          <a:cs typeface="Segoe UI" panose="020B0502040204020203" pitchFamily="34" charset="0"/>
                        </a:rPr>
                        <a:t>ADDITIONAL NOTES</a:t>
                      </a:r>
                      <a:endParaRPr lang="de-DE" sz="1200" b="0" kern="100" dirty="0">
                        <a:effectLst/>
                        <a:latin typeface="KG Second Chances Solid"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B3CA"/>
                    </a:solidFill>
                  </a:tcPr>
                </a:tc>
                <a:extLst>
                  <a:ext uri="{0D108BD9-81ED-4DB2-BD59-A6C34878D82A}">
                    <a16:rowId xmlns:a16="http://schemas.microsoft.com/office/drawing/2014/main" val="3194515092"/>
                  </a:ext>
                </a:extLst>
              </a:tr>
              <a:tr h="957664">
                <a:tc>
                  <a:txBody>
                    <a:bodyPr/>
                    <a:lstStyle/>
                    <a:p>
                      <a:pPr algn="ctr">
                        <a:lnSpc>
                          <a:spcPct val="107000"/>
                        </a:lnSpc>
                        <a:spcAft>
                          <a:spcPts val="800"/>
                        </a:spcAft>
                      </a:pPr>
                      <a:endParaRPr lang="de-DE" sz="1400" kern="100" dirty="0">
                        <a:effectLst/>
                        <a:latin typeface="KG Miss Kindergarten"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US" sz="1000" kern="0" dirty="0">
                          <a:effectLst/>
                          <a:latin typeface="KG Second Chances Solid" panose="02000000000000000000" pitchFamily="2" charset="0"/>
                          <a:ea typeface="Times New Roman" panose="02020603050405020304" pitchFamily="18" charset="0"/>
                          <a:cs typeface="Segoe UI" panose="020B0502040204020203" pitchFamily="34" charset="0"/>
                        </a:rPr>
                        <a:t>Breach of the Treaty of Versailles Consequences &amp; Outbreak of War</a:t>
                      </a: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r>
                        <a:rPr lang="de-DE" sz="1200" kern="0" dirty="0">
                          <a:solidFill>
                            <a:schemeClr val="dk1"/>
                          </a:solidFill>
                          <a:effectLst/>
                          <a:latin typeface="KG Second Chances Solid" panose="02000000000000000000" pitchFamily="2" charset="0"/>
                          <a:ea typeface="+mn-ea"/>
                          <a:cs typeface="Segoe UI" panose="020B0502040204020203" pitchFamily="34" charset="0"/>
                        </a:rPr>
                        <a:t>Review </a:t>
                      </a:r>
                      <a:r>
                        <a:rPr lang="de-DE" sz="1200" kern="0" dirty="0" err="1">
                          <a:solidFill>
                            <a:schemeClr val="dk1"/>
                          </a:solidFill>
                          <a:effectLst/>
                          <a:latin typeface="KG Second Chances Solid" panose="02000000000000000000" pitchFamily="2" charset="0"/>
                          <a:ea typeface="+mn-ea"/>
                          <a:cs typeface="Segoe UI" panose="020B0502040204020203" pitchFamily="34" charset="0"/>
                        </a:rPr>
                        <a:t>Activity</a:t>
                      </a:r>
                      <a:r>
                        <a:rPr lang="de-DE" sz="1200" kern="0" dirty="0">
                          <a:solidFill>
                            <a:schemeClr val="dk1"/>
                          </a:solidFill>
                          <a:effectLst/>
                          <a:latin typeface="KG Second Chances Solid" panose="02000000000000000000" pitchFamily="2" charset="0"/>
                          <a:ea typeface="+mn-ea"/>
                          <a:cs typeface="Segoe UI" panose="020B0502040204020203" pitchFamily="34" charset="0"/>
                        </a:rPr>
                        <a:t> / Bell Ringer: </a:t>
                      </a:r>
                      <a:r>
                        <a:rPr lang="en-US" sz="1100" kern="0" dirty="0">
                          <a:solidFill>
                            <a:schemeClr val="dk1"/>
                          </a:solidFill>
                          <a:effectLst/>
                          <a:latin typeface="KG First Time In Forever" panose="02000506000000020003" pitchFamily="2" charset="0"/>
                          <a:ea typeface="Calibri" panose="020F0502020204030204" pitchFamily="34" charset="0"/>
                          <a:cs typeface="Segoe UI" panose="020B0502040204020203" pitchFamily="34" charset="0"/>
                        </a:rPr>
                        <a:t>Present students with a series of statements related to World War II, some of which are true and some of which are false.</a:t>
                      </a:r>
                      <a:endParaRPr lang="de-DE" sz="1100" kern="100" dirty="0">
                        <a:effectLst/>
                        <a:latin typeface="KG Miss Kindergarten"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ase"/>
                      <a:endParaRPr lang="de-DE" dirty="0">
                        <a:effectLst/>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dirty="0">
                          <a:latin typeface="KG First Time In Forever" panose="02000506000000020003" pitchFamily="2" charset="0"/>
                        </a:rPr>
                        <a:t>Students determine whether each statement is fact or fiction and provide a brief explanation. This activity will engage students in critical thinking and challenge their preconceived notions.</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73742170"/>
                  </a:ext>
                </a:extLst>
              </a:tr>
              <a:tr h="1208527">
                <a:tc>
                  <a:txBody>
                    <a:bodyPr/>
                    <a:lstStyle/>
                    <a:p>
                      <a:endParaRPr lang="de-DE"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ctr"/>
                      <a:endParaRPr lang="de-DE" sz="1200" dirty="0">
                        <a:latin typeface="KG First Time In Forever" panose="02000506000000020003"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r>
                        <a:rPr lang="en-US" sz="1200" kern="0" dirty="0">
                          <a:solidFill>
                            <a:srgbClr val="0070C0"/>
                          </a:solidFill>
                          <a:effectLst/>
                          <a:latin typeface="KG Second Chances Solid" panose="02000000000000000000" pitchFamily="2" charset="0"/>
                          <a:ea typeface="+mn-ea"/>
                          <a:cs typeface="Segoe UI" panose="020B0502040204020203" pitchFamily="34" charset="0"/>
                          <a:hlinkClick r:id="rId2">
                            <a:extLst>
                              <a:ext uri="{A12FA001-AC4F-418D-AE19-62706E023703}">
                                <ahyp:hlinkClr xmlns:ahyp="http://schemas.microsoft.com/office/drawing/2018/hyperlinkcolor" val="tx"/>
                              </a:ext>
                            </a:extLst>
                          </a:hlinkClick>
                        </a:rPr>
                        <a:t>Interactive PowerPoint: </a:t>
                      </a:r>
                      <a:r>
                        <a:rPr lang="en-US" sz="1200" kern="0" dirty="0">
                          <a:effectLst/>
                          <a:latin typeface="KG First Time In Forever" panose="02000506000000020003" pitchFamily="2" charset="0"/>
                          <a:ea typeface="Times New Roman" panose="02020603050405020304" pitchFamily="18" charset="0"/>
                          <a:cs typeface="Segoe UI" panose="020B0502040204020203" pitchFamily="34" charset="0"/>
                        </a:rPr>
                        <a:t>Students use the interactive PowerPoint to explore the consequences of breaching the Treaty of Versailles</a:t>
                      </a:r>
                      <a:endParaRPr lang="de-DE" sz="1100" kern="100" dirty="0">
                        <a:effectLst/>
                        <a:latin typeface="KG Miss Kindergarten"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kern="0" dirty="0">
                          <a:effectLst/>
                          <a:latin typeface="KG First Time In Forever" panose="02000506000000020003" pitchFamily="2" charset="0"/>
                          <a:ea typeface="Times New Roman" panose="02020603050405020304" pitchFamily="18" charset="0"/>
                          <a:cs typeface="Segoe UI" panose="020B0502040204020203" pitchFamily="34" charset="0"/>
                        </a:rPr>
                        <a:t>Students click through the interactive PowerPoint to find out more.</a:t>
                      </a:r>
                      <a:endParaRPr lang="de-DE" sz="1100" kern="100" dirty="0">
                        <a:effectLst/>
                        <a:latin typeface="KG Miss Kindergarten" panose="02000000000000000000" pitchFamily="2" charset="0"/>
                        <a:ea typeface="Calibri" panose="020F0502020204030204" pitchFamily="34" charset="0"/>
                        <a:cs typeface="Arial" panose="020B0604020202020204" pitchFamily="34"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r>
                        <a:rPr lang="en-US" sz="1200" kern="0" dirty="0">
                          <a:effectLst/>
                          <a:latin typeface="KG First Time In Forever" panose="02000506000000020003" pitchFamily="2" charset="0"/>
                          <a:ea typeface="Times New Roman" panose="02020603050405020304" pitchFamily="18" charset="0"/>
                          <a:cs typeface="Segoe UI" panose="020B0502040204020203" pitchFamily="34" charset="0"/>
                        </a:rPr>
                        <a:t>Students engage with the interactive PowerPoint to understand the underlying causes of the war</a:t>
                      </a: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29511440"/>
                  </a:ext>
                </a:extLst>
              </a:tr>
              <a:tr h="1208527">
                <a:tc>
                  <a:txBody>
                    <a:bodyPr/>
                    <a:lstStyle/>
                    <a:p>
                      <a:endParaRPr lang="de-DE"/>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1200">
                        <a:latin typeface="KG First Time In Forever" panose="02000506000000020003"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kern="0" dirty="0">
                          <a:solidFill>
                            <a:srgbClr val="0070C0"/>
                          </a:solidFill>
                          <a:effectLst/>
                          <a:latin typeface="KG Second Chances Solid" panose="02000000000000000000" pitchFamily="2" charset="0"/>
                          <a:ea typeface="+mn-ea"/>
                          <a:cs typeface="Segoe UI" panose="020B0502040204020203" pitchFamily="34" charset="0"/>
                          <a:hlinkClick r:id="rId3">
                            <a:extLst>
                              <a:ext uri="{A12FA001-AC4F-418D-AE19-62706E023703}">
                                <ahyp:hlinkClr xmlns:ahyp="http://schemas.microsoft.com/office/drawing/2018/hyperlinkcolor" val="tx"/>
                              </a:ext>
                            </a:extLst>
                          </a:hlinkClick>
                        </a:rPr>
                        <a:t>Interactive Notebook</a:t>
                      </a:r>
                      <a:r>
                        <a:rPr lang="en-US" sz="1200" dirty="0">
                          <a:latin typeface="KG First Time In Forever" panose="02000506000000020003" pitchFamily="2" charset="0"/>
                          <a:hlinkClick r:id="rId3"/>
                        </a:rPr>
                        <a:t>: </a:t>
                      </a:r>
                      <a:r>
                        <a:rPr lang="en-US" sz="1200" dirty="0">
                          <a:latin typeface="KG First Time In Forever" panose="02000506000000020003" pitchFamily="2" charset="0"/>
                        </a:rPr>
                        <a:t>Students use the information from the interactive PowerPoint to complete the corresponding section in their notebook</a:t>
                      </a:r>
                      <a:endParaRPr lang="de-DE" sz="1200" dirty="0">
                        <a:latin typeface="KG First Time In Forever" panose="02000506000000020003"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r>
                        <a:rPr lang="en-US" sz="1200" kern="0" dirty="0">
                          <a:effectLst/>
                          <a:latin typeface="KG First Time In Forever" panose="02000506000000020003" pitchFamily="2" charset="0"/>
                          <a:ea typeface="Times New Roman" panose="02020603050405020304" pitchFamily="18" charset="0"/>
                          <a:cs typeface="Segoe UI" panose="020B0502040204020203" pitchFamily="34" charset="0"/>
                        </a:rPr>
                        <a:t>Teacher assessment of completed notebook section</a:t>
                      </a:r>
                      <a:endParaRPr lang="de-DE" sz="1100" kern="100" dirty="0">
                        <a:effectLst/>
                        <a:latin typeface="KG Miss Kindergarten"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r>
                        <a:rPr lang="en-US" sz="1200" kern="0" dirty="0">
                          <a:effectLst/>
                          <a:latin typeface="KG First Time In Forever" panose="02000506000000020003" pitchFamily="2" charset="0"/>
                          <a:ea typeface="Times New Roman" panose="02020603050405020304" pitchFamily="18" charset="0"/>
                          <a:cs typeface="Segoe UI" panose="020B0502040204020203" pitchFamily="34" charset="0"/>
                        </a:rPr>
                        <a:t>Students transfer the gathered information from the interactive PowerPoint to their notebooks, reinforcing their knowledge</a:t>
                      </a: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55880790"/>
                  </a:ext>
                </a:extLst>
              </a:tr>
              <a:tr h="1208527">
                <a:tc>
                  <a:txBody>
                    <a:bodyPr/>
                    <a:lstStyle/>
                    <a:p>
                      <a:endParaRPr lang="de-DE"/>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1200">
                        <a:latin typeface="KG First Time In Forever" panose="02000506000000020003"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kern="0" dirty="0">
                          <a:solidFill>
                            <a:srgbClr val="0070C0"/>
                          </a:solidFill>
                          <a:effectLst/>
                          <a:latin typeface="KG Second Chances Solid" panose="02000000000000000000" pitchFamily="2" charset="0"/>
                          <a:ea typeface="+mn-ea"/>
                          <a:cs typeface="Segoe UI" panose="020B0502040204020203" pitchFamily="34" charset="0"/>
                          <a:hlinkClick r:id="rId4">
                            <a:extLst>
                              <a:ext uri="{A12FA001-AC4F-418D-AE19-62706E023703}">
                                <ahyp:hlinkClr xmlns:ahyp="http://schemas.microsoft.com/office/drawing/2018/hyperlinkcolor" val="tx"/>
                              </a:ext>
                            </a:extLst>
                          </a:hlinkClick>
                        </a:rPr>
                        <a:t>Reading Passage: </a:t>
                      </a:r>
                      <a:r>
                        <a:rPr lang="en-US" sz="1200" dirty="0">
                          <a:latin typeface="KG First Time In Forever" panose="02000506000000020003" pitchFamily="2" charset="0"/>
                        </a:rPr>
                        <a:t>Women in the 2nd World War</a:t>
                      </a:r>
                      <a:endParaRPr lang="de-DE" sz="1200" dirty="0">
                        <a:latin typeface="KG First Time In Forever" panose="02000506000000020003"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US" sz="1100" kern="0" dirty="0">
                          <a:effectLst/>
                          <a:latin typeface="KG First Time In Forever" panose="02000506000000020003" pitchFamily="2" charset="0"/>
                          <a:ea typeface="Times New Roman" panose="02020603050405020304" pitchFamily="18" charset="0"/>
                          <a:cs typeface="Segoe UI" panose="020B0502040204020203" pitchFamily="34" charset="0"/>
                        </a:rPr>
                        <a:t>Comprehension questions on the worksheets included and/or class discussion</a:t>
                      </a:r>
                      <a:endParaRPr lang="de-DE" sz="1050" kern="100" dirty="0">
                        <a:effectLst/>
                        <a:latin typeface="KG Miss Kindergarten"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US" sz="1100" kern="0" dirty="0">
                          <a:effectLst/>
                          <a:latin typeface="KG First Time In Forever" panose="02000506000000020003" pitchFamily="2" charset="0"/>
                          <a:ea typeface="Times New Roman" panose="02020603050405020304" pitchFamily="18" charset="0"/>
                          <a:cs typeface="Segoe UI" panose="020B0502040204020203" pitchFamily="34" charset="0"/>
                        </a:rPr>
                        <a:t>This text focuses specifically focusing on the contributions and experiences of women during World War II</a:t>
                      </a:r>
                      <a:endParaRPr lang="de-DE" sz="1050" kern="100" dirty="0">
                        <a:effectLst/>
                        <a:latin typeface="KG Miss Kindergarten"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40219586"/>
                  </a:ext>
                </a:extLst>
              </a:tr>
              <a:tr h="602326">
                <a:tc>
                  <a:txBody>
                    <a:bodyPr/>
                    <a:lstStyle/>
                    <a:p>
                      <a:endParaRPr lang="de-DE"/>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1200" dirty="0">
                        <a:latin typeface="KG First Time In Forever" panose="02000506000000020003"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1200" dirty="0">
                        <a:latin typeface="KG First Time In Forever" panose="02000506000000020003"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endParaRPr lang="de-DE" sz="1100" kern="100" dirty="0">
                        <a:effectLst/>
                        <a:latin typeface="KG Miss Kindergarten"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endParaRPr lang="en-US" sz="1200" kern="0" dirty="0">
                        <a:effectLst/>
                        <a:latin typeface="KG First Time In Forever" panose="02000506000000020003" pitchFamily="2" charset="0"/>
                        <a:ea typeface="Times New Roman" panose="02020603050405020304" pitchFamily="18" charset="0"/>
                        <a:cs typeface="Segoe UI" panose="020B0502040204020203"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35252742"/>
                  </a:ext>
                </a:extLst>
              </a:tr>
            </a:tbl>
          </a:graphicData>
        </a:graphic>
      </p:graphicFrame>
      <p:grpSp>
        <p:nvGrpSpPr>
          <p:cNvPr id="10" name="Gruppieren 9">
            <a:extLst>
              <a:ext uri="{FF2B5EF4-FFF2-40B4-BE49-F238E27FC236}">
                <a16:creationId xmlns:a16="http://schemas.microsoft.com/office/drawing/2014/main" id="{C914543A-2DB0-7579-2AF0-14BC90188488}"/>
              </a:ext>
            </a:extLst>
          </p:cNvPr>
          <p:cNvGrpSpPr/>
          <p:nvPr/>
        </p:nvGrpSpPr>
        <p:grpSpPr>
          <a:xfrm>
            <a:off x="89587" y="74642"/>
            <a:ext cx="9726826" cy="765112"/>
            <a:chOff x="273698" y="158621"/>
            <a:chExt cx="9355494" cy="1156996"/>
          </a:xfrm>
        </p:grpSpPr>
        <p:sp>
          <p:nvSpPr>
            <p:cNvPr id="11" name="Rechteck 10">
              <a:extLst>
                <a:ext uri="{FF2B5EF4-FFF2-40B4-BE49-F238E27FC236}">
                  <a16:creationId xmlns:a16="http://schemas.microsoft.com/office/drawing/2014/main" id="{1336740A-1787-1376-A9A3-31FE0A02B5B1}"/>
                </a:ext>
              </a:extLst>
            </p:cNvPr>
            <p:cNvSpPr/>
            <p:nvPr/>
          </p:nvSpPr>
          <p:spPr>
            <a:xfrm>
              <a:off x="279918" y="158621"/>
              <a:ext cx="9349274" cy="115699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Textfeld 11">
              <a:extLst>
                <a:ext uri="{FF2B5EF4-FFF2-40B4-BE49-F238E27FC236}">
                  <a16:creationId xmlns:a16="http://schemas.microsoft.com/office/drawing/2014/main" id="{351A3B5B-4772-765B-B6DC-F3E100DEBA53}"/>
                </a:ext>
              </a:extLst>
            </p:cNvPr>
            <p:cNvSpPr txBox="1"/>
            <p:nvPr/>
          </p:nvSpPr>
          <p:spPr>
            <a:xfrm>
              <a:off x="273698" y="186646"/>
              <a:ext cx="9349274" cy="1070459"/>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4000" b="0" i="0" u="none" strike="noStrike" kern="0" cap="none" spc="0" normalizeH="0" baseline="0" noProof="0" dirty="0">
                  <a:ln>
                    <a:noFill/>
                  </a:ln>
                  <a:solidFill>
                    <a:prstClr val="black"/>
                  </a:solidFill>
                  <a:effectLst/>
                  <a:uLnTx/>
                  <a:uFillTx/>
                  <a:latin typeface="KG Second Chances Solid" panose="02000000000000000000" pitchFamily="2" charset="0"/>
                  <a:ea typeface="Times New Roman" panose="02020603050405020304" pitchFamily="18" charset="0"/>
                  <a:cs typeface="Segoe UI" panose="020B0502040204020203" pitchFamily="34" charset="0"/>
                </a:rPr>
                <a:t>WEEK 6: WORLD WAR II CURRICULUM</a:t>
              </a:r>
              <a:endParaRPr kumimoji="0" lang="de-DE" sz="4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pic>
        <p:nvPicPr>
          <p:cNvPr id="15" name="Grafik 14">
            <a:hlinkClick r:id="rId2"/>
            <a:extLst>
              <a:ext uri="{FF2B5EF4-FFF2-40B4-BE49-F238E27FC236}">
                <a16:creationId xmlns:a16="http://schemas.microsoft.com/office/drawing/2014/main" id="{CA8A8B04-30F7-CDCA-FFCD-74E2DE003C1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bwMode="auto">
          <a:xfrm>
            <a:off x="87081" y="2443092"/>
            <a:ext cx="1209040" cy="1209040"/>
          </a:xfrm>
          <a:prstGeom prst="rect">
            <a:avLst/>
          </a:prstGeom>
          <a:noFill/>
          <a:ln>
            <a:noFill/>
          </a:ln>
        </p:spPr>
      </p:pic>
      <p:pic>
        <p:nvPicPr>
          <p:cNvPr id="16" name="Grafik 15">
            <a:hlinkClick r:id="rId3"/>
            <a:extLst>
              <a:ext uri="{FF2B5EF4-FFF2-40B4-BE49-F238E27FC236}">
                <a16:creationId xmlns:a16="http://schemas.microsoft.com/office/drawing/2014/main" id="{913940E1-FB0F-1B68-81D4-26F4B0F1FB6A}"/>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bwMode="auto">
          <a:xfrm>
            <a:off x="87081" y="3655934"/>
            <a:ext cx="1209040" cy="1201435"/>
          </a:xfrm>
          <a:prstGeom prst="rect">
            <a:avLst/>
          </a:prstGeom>
          <a:noFill/>
          <a:ln>
            <a:noFill/>
          </a:ln>
        </p:spPr>
      </p:pic>
      <p:pic>
        <p:nvPicPr>
          <p:cNvPr id="2" name="Grafik 1">
            <a:hlinkClick r:id="rId4"/>
            <a:extLst>
              <a:ext uri="{FF2B5EF4-FFF2-40B4-BE49-F238E27FC236}">
                <a16:creationId xmlns:a16="http://schemas.microsoft.com/office/drawing/2014/main" id="{A2E31CE3-F099-9EF2-D0C8-9AD640BB7D3A}"/>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bwMode="auto">
          <a:xfrm>
            <a:off x="1613809" y="4863228"/>
            <a:ext cx="800100" cy="1155771"/>
          </a:xfrm>
          <a:prstGeom prst="rect">
            <a:avLst/>
          </a:prstGeom>
          <a:noFill/>
          <a:ln>
            <a:noFill/>
          </a:ln>
        </p:spPr>
      </p:pic>
      <p:pic>
        <p:nvPicPr>
          <p:cNvPr id="3" name="Grafik 2">
            <a:hlinkClick r:id="rId4"/>
            <a:extLst>
              <a:ext uri="{FF2B5EF4-FFF2-40B4-BE49-F238E27FC236}">
                <a16:creationId xmlns:a16="http://schemas.microsoft.com/office/drawing/2014/main" id="{0C427DAC-77DD-4946-7EA4-AEACB294EFCE}"/>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bwMode="auto">
          <a:xfrm>
            <a:off x="87081" y="4845924"/>
            <a:ext cx="1209040" cy="1201435"/>
          </a:xfrm>
          <a:prstGeom prst="rect">
            <a:avLst/>
          </a:prstGeom>
          <a:noFill/>
          <a:ln>
            <a:noFill/>
          </a:ln>
        </p:spPr>
      </p:pic>
      <p:pic>
        <p:nvPicPr>
          <p:cNvPr id="5" name="Grafik 4">
            <a:extLst>
              <a:ext uri="{FF2B5EF4-FFF2-40B4-BE49-F238E27FC236}">
                <a16:creationId xmlns:a16="http://schemas.microsoft.com/office/drawing/2014/main" id="{1080CC34-8FAE-136C-6A60-F69FF2DDA530}"/>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bwMode="auto">
          <a:xfrm>
            <a:off x="1613809" y="3667689"/>
            <a:ext cx="800100" cy="1155700"/>
          </a:xfrm>
          <a:prstGeom prst="rect">
            <a:avLst/>
          </a:prstGeom>
          <a:noFill/>
          <a:ln>
            <a:noFill/>
          </a:ln>
        </p:spPr>
      </p:pic>
      <p:pic>
        <p:nvPicPr>
          <p:cNvPr id="6" name="Grafik 5">
            <a:hlinkClick r:id="rId2"/>
            <a:extLst>
              <a:ext uri="{FF2B5EF4-FFF2-40B4-BE49-F238E27FC236}">
                <a16:creationId xmlns:a16="http://schemas.microsoft.com/office/drawing/2014/main" id="{D282BA5B-BFC9-1693-4741-7590DE967F54}"/>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bwMode="auto">
          <a:xfrm>
            <a:off x="1305453" y="2645646"/>
            <a:ext cx="1361545" cy="765830"/>
          </a:xfrm>
          <a:prstGeom prst="rect">
            <a:avLst/>
          </a:prstGeom>
          <a:noFill/>
          <a:ln>
            <a:noFill/>
          </a:ln>
        </p:spPr>
      </p:pic>
    </p:spTree>
    <p:extLst>
      <p:ext uri="{BB962C8B-B14F-4D97-AF65-F5344CB8AC3E}">
        <p14:creationId xmlns:p14="http://schemas.microsoft.com/office/powerpoint/2010/main" val="18424010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e 4">
            <a:extLst>
              <a:ext uri="{FF2B5EF4-FFF2-40B4-BE49-F238E27FC236}">
                <a16:creationId xmlns:a16="http://schemas.microsoft.com/office/drawing/2014/main" id="{1CD40CB9-559E-18CA-0DA7-9650797B9753}"/>
              </a:ext>
            </a:extLst>
          </p:cNvPr>
          <p:cNvGraphicFramePr>
            <a:graphicFrameLocks noGrp="1"/>
          </p:cNvGraphicFramePr>
          <p:nvPr>
            <p:extLst>
              <p:ext uri="{D42A27DB-BD31-4B8C-83A1-F6EECF244321}">
                <p14:modId xmlns:p14="http://schemas.microsoft.com/office/powerpoint/2010/main" val="654979905"/>
              </p:ext>
            </p:extLst>
          </p:nvPr>
        </p:nvGraphicFramePr>
        <p:xfrm>
          <a:off x="96412" y="839754"/>
          <a:ext cx="9720001" cy="5775644"/>
        </p:xfrm>
        <a:graphic>
          <a:graphicData uri="http://schemas.openxmlformats.org/drawingml/2006/table">
            <a:tbl>
              <a:tblPr firstRow="1" bandRow="1">
                <a:tableStyleId>{D7AC3CCA-C797-4891-BE02-D94E43425B78}</a:tableStyleId>
              </a:tblPr>
              <a:tblGrid>
                <a:gridCol w="1219204">
                  <a:extLst>
                    <a:ext uri="{9D8B030D-6E8A-4147-A177-3AD203B41FA5}">
                      <a16:colId xmlns:a16="http://schemas.microsoft.com/office/drawing/2014/main" val="3765170399"/>
                    </a:ext>
                  </a:extLst>
                </a:gridCol>
                <a:gridCol w="1362270">
                  <a:extLst>
                    <a:ext uri="{9D8B030D-6E8A-4147-A177-3AD203B41FA5}">
                      <a16:colId xmlns:a16="http://schemas.microsoft.com/office/drawing/2014/main" val="20601169"/>
                    </a:ext>
                  </a:extLst>
                </a:gridCol>
                <a:gridCol w="2845836">
                  <a:extLst>
                    <a:ext uri="{9D8B030D-6E8A-4147-A177-3AD203B41FA5}">
                      <a16:colId xmlns:a16="http://schemas.microsoft.com/office/drawing/2014/main" val="2470710005"/>
                    </a:ext>
                  </a:extLst>
                </a:gridCol>
                <a:gridCol w="1306286">
                  <a:extLst>
                    <a:ext uri="{9D8B030D-6E8A-4147-A177-3AD203B41FA5}">
                      <a16:colId xmlns:a16="http://schemas.microsoft.com/office/drawing/2014/main" val="1739536690"/>
                    </a:ext>
                  </a:extLst>
                </a:gridCol>
                <a:gridCol w="2986405">
                  <a:extLst>
                    <a:ext uri="{9D8B030D-6E8A-4147-A177-3AD203B41FA5}">
                      <a16:colId xmlns:a16="http://schemas.microsoft.com/office/drawing/2014/main" val="1716226767"/>
                    </a:ext>
                  </a:extLst>
                </a:gridCol>
              </a:tblGrid>
              <a:tr h="590073">
                <a:tc>
                  <a:txBody>
                    <a:bodyPr/>
                    <a:lstStyle/>
                    <a:p>
                      <a:pPr algn="ctr"/>
                      <a:r>
                        <a:rPr lang="de-DE" sz="1200" b="0" kern="1200" dirty="0">
                          <a:solidFill>
                            <a:schemeClr val="dk1"/>
                          </a:solidFill>
                          <a:effectLst/>
                          <a:latin typeface="KG Second Chances Solid" panose="02000000000000000000" pitchFamily="2" charset="0"/>
                          <a:ea typeface="+mn-ea"/>
                          <a:cs typeface="+mn-cs"/>
                        </a:rPr>
                        <a:t>RESOURCES</a:t>
                      </a:r>
                      <a:endParaRPr lang="de-DE" sz="1200" b="0" dirty="0">
                        <a:latin typeface="KG Second Chances Solid" panose="02000000000000000000"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E8DB"/>
                    </a:solidFill>
                  </a:tcPr>
                </a:tc>
                <a:tc>
                  <a:txBody>
                    <a:bodyPr/>
                    <a:lstStyle/>
                    <a:p>
                      <a:pPr algn="ctr">
                        <a:lnSpc>
                          <a:spcPct val="107000"/>
                        </a:lnSpc>
                        <a:spcAft>
                          <a:spcPts val="800"/>
                        </a:spcAft>
                      </a:pPr>
                      <a:r>
                        <a:rPr lang="de-DE" sz="1200" b="0" kern="0" dirty="0">
                          <a:solidFill>
                            <a:srgbClr val="000000"/>
                          </a:solidFill>
                          <a:effectLst/>
                          <a:latin typeface="KG Second Chances Solid" panose="02000000000000000000" pitchFamily="2" charset="0"/>
                          <a:ea typeface="Times New Roman" panose="02020603050405020304" pitchFamily="18" charset="0"/>
                          <a:cs typeface="Segoe UI" panose="020B0502040204020203" pitchFamily="34" charset="0"/>
                        </a:rPr>
                        <a:t>TOPIC AND RESOURCE PREVIEWS</a:t>
                      </a:r>
                      <a:endParaRPr lang="de-DE" sz="1200" b="0" kern="100" dirty="0">
                        <a:effectLst/>
                        <a:latin typeface="KG Second Chances Solid"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1D4E3"/>
                    </a:solidFill>
                  </a:tcPr>
                </a:tc>
                <a:tc>
                  <a:txBody>
                    <a:bodyPr/>
                    <a:lstStyle/>
                    <a:p>
                      <a:pPr algn="ctr"/>
                      <a:r>
                        <a:rPr lang="de-DE" sz="1200" b="0" kern="1200">
                          <a:solidFill>
                            <a:schemeClr val="dk1"/>
                          </a:solidFill>
                          <a:effectLst/>
                          <a:latin typeface="KG Second Chances Solid" panose="02000000000000000000" pitchFamily="2" charset="0"/>
                          <a:ea typeface="+mn-ea"/>
                          <a:cs typeface="+mn-cs"/>
                        </a:rPr>
                        <a:t>ACTIVITY</a:t>
                      </a:r>
                      <a:endParaRPr lang="de-DE" sz="1200" b="0" dirty="0">
                        <a:latin typeface="KG Second Chances Solid" panose="02000000000000000000"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EB4D6"/>
                    </a:solidFill>
                  </a:tcPr>
                </a:tc>
                <a:tc>
                  <a:txBody>
                    <a:bodyPr/>
                    <a:lstStyle/>
                    <a:p>
                      <a:pPr algn="ctr"/>
                      <a:r>
                        <a:rPr lang="de-DE" sz="1200" b="0" kern="1200">
                          <a:solidFill>
                            <a:schemeClr val="dk1"/>
                          </a:solidFill>
                          <a:effectLst/>
                          <a:latin typeface="KG Second Chances Solid" panose="02000000000000000000" pitchFamily="2" charset="0"/>
                          <a:ea typeface="+mn-ea"/>
                          <a:cs typeface="+mn-cs"/>
                        </a:rPr>
                        <a:t>ASSESSMENT</a:t>
                      </a:r>
                      <a:endParaRPr lang="de-DE" sz="1200" b="0" dirty="0">
                        <a:latin typeface="KG Second Chances Solid" panose="02000000000000000000"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DAE2"/>
                    </a:solidFill>
                  </a:tcPr>
                </a:tc>
                <a:tc>
                  <a:txBody>
                    <a:bodyPr/>
                    <a:lstStyle/>
                    <a:p>
                      <a:pPr algn="ctr">
                        <a:lnSpc>
                          <a:spcPct val="107000"/>
                        </a:lnSpc>
                        <a:spcAft>
                          <a:spcPts val="800"/>
                        </a:spcAft>
                      </a:pPr>
                      <a:r>
                        <a:rPr lang="de-DE" sz="1200" b="0" kern="0" dirty="0">
                          <a:solidFill>
                            <a:srgbClr val="000000"/>
                          </a:solidFill>
                          <a:effectLst/>
                          <a:latin typeface="KG Second Chances Solid" panose="02000000000000000000" pitchFamily="2" charset="0"/>
                          <a:ea typeface="Times New Roman" panose="02020603050405020304" pitchFamily="18" charset="0"/>
                          <a:cs typeface="Segoe UI" panose="020B0502040204020203" pitchFamily="34" charset="0"/>
                        </a:rPr>
                        <a:t>ADDITIONAL NOTES</a:t>
                      </a:r>
                      <a:endParaRPr lang="de-DE" sz="1200" b="0" kern="100" dirty="0">
                        <a:effectLst/>
                        <a:latin typeface="KG Second Chances Solid"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B3CA"/>
                    </a:solidFill>
                  </a:tcPr>
                </a:tc>
                <a:extLst>
                  <a:ext uri="{0D108BD9-81ED-4DB2-BD59-A6C34878D82A}">
                    <a16:rowId xmlns:a16="http://schemas.microsoft.com/office/drawing/2014/main" val="3194515092"/>
                  </a:ext>
                </a:extLst>
              </a:tr>
              <a:tr h="957664">
                <a:tc>
                  <a:txBody>
                    <a:bodyPr/>
                    <a:lstStyle/>
                    <a:p>
                      <a:pPr algn="ctr">
                        <a:lnSpc>
                          <a:spcPct val="107000"/>
                        </a:lnSpc>
                        <a:spcAft>
                          <a:spcPts val="800"/>
                        </a:spcAft>
                      </a:pPr>
                      <a:endParaRPr lang="de-DE" sz="1400" kern="100" dirty="0">
                        <a:effectLst/>
                        <a:latin typeface="KG Miss Kindergarten"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US" sz="1000" kern="0" dirty="0">
                          <a:effectLst/>
                          <a:latin typeface="KG Second Chances Solid" panose="02000000000000000000" pitchFamily="2" charset="0"/>
                          <a:ea typeface="Times New Roman" panose="02020603050405020304" pitchFamily="18" charset="0"/>
                          <a:cs typeface="Segoe UI" panose="020B0502040204020203" pitchFamily="34" charset="0"/>
                        </a:rPr>
                        <a:t>Course of the War: </a:t>
                      </a:r>
                      <a:r>
                        <a:rPr lang="en-US" sz="1100" kern="0" dirty="0">
                          <a:solidFill>
                            <a:schemeClr val="dk1"/>
                          </a:solidFill>
                          <a:effectLst/>
                          <a:latin typeface="KG First Time In Forever" panose="02000506000000020003" pitchFamily="2" charset="0"/>
                          <a:ea typeface="Times New Roman" panose="02020603050405020304" pitchFamily="18" charset="0"/>
                          <a:cs typeface="Segoe UI" panose="020B0502040204020203" pitchFamily="34" charset="0"/>
                        </a:rPr>
                        <a:t>3 Phases - Blitzkrieg, The Turning Point, The End of the War</a:t>
                      </a:r>
                      <a:endParaRPr lang="en-US" sz="1200" kern="0" dirty="0">
                        <a:solidFill>
                          <a:schemeClr val="dk1"/>
                        </a:solidFill>
                        <a:effectLst/>
                        <a:latin typeface="KG First Time In Forever" panose="02000506000000020003" pitchFamily="2" charset="0"/>
                        <a:ea typeface="Times New Roman" panose="02020603050405020304" pitchFamily="18" charset="0"/>
                        <a:cs typeface="Segoe UI" panose="020B0502040204020203"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r>
                        <a:rPr lang="de-DE" sz="1200" kern="0" dirty="0">
                          <a:solidFill>
                            <a:schemeClr val="dk1"/>
                          </a:solidFill>
                          <a:effectLst/>
                          <a:latin typeface="KG First Time In Forever" panose="02000506000000020003" pitchFamily="2" charset="0"/>
                          <a:ea typeface="Calibri" panose="020F0502020204030204" pitchFamily="34" charset="0"/>
                          <a:cs typeface="Segoe UI" panose="020B0502040204020203" pitchFamily="34" charset="0"/>
                        </a:rPr>
                        <a:t>I</a:t>
                      </a: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ase"/>
                      <a:endParaRPr lang="de-DE" dirty="0">
                        <a:effectLst/>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200" dirty="0">
                        <a:latin typeface="KG First Time In Forever" panose="02000506000000020003"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73742170"/>
                  </a:ext>
                </a:extLst>
              </a:tr>
              <a:tr h="1208527">
                <a:tc>
                  <a:txBody>
                    <a:bodyPr/>
                    <a:lstStyle/>
                    <a:p>
                      <a:endParaRPr lang="de-DE"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ctr"/>
                      <a:endParaRPr lang="de-DE" sz="1200" dirty="0">
                        <a:latin typeface="KG First Time In Forever" panose="02000506000000020003"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r>
                        <a:rPr lang="en-US" sz="1200" kern="0" dirty="0">
                          <a:solidFill>
                            <a:srgbClr val="0070C0"/>
                          </a:solidFill>
                          <a:effectLst/>
                          <a:latin typeface="KG Second Chances Solid" panose="02000000000000000000" pitchFamily="2" charset="0"/>
                          <a:ea typeface="+mn-ea"/>
                          <a:cs typeface="Segoe UI" panose="020B0502040204020203" pitchFamily="34" charset="0"/>
                          <a:hlinkClick r:id="rId2">
                            <a:extLst>
                              <a:ext uri="{A12FA001-AC4F-418D-AE19-62706E023703}">
                                <ahyp:hlinkClr xmlns:ahyp="http://schemas.microsoft.com/office/drawing/2018/hyperlinkcolor" val="tx"/>
                              </a:ext>
                            </a:extLst>
                          </a:hlinkClick>
                        </a:rPr>
                        <a:t>Interactive PowerPoint: </a:t>
                      </a:r>
                      <a:r>
                        <a:rPr lang="en-US" sz="1200" kern="0" dirty="0">
                          <a:effectLst/>
                          <a:latin typeface="KG First Time In Forever" panose="02000506000000020003" pitchFamily="2" charset="0"/>
                          <a:ea typeface="Times New Roman" panose="02020603050405020304" pitchFamily="18" charset="0"/>
                          <a:cs typeface="Segoe UI" panose="020B0502040204020203" pitchFamily="34" charset="0"/>
                        </a:rPr>
                        <a:t>Students use the interactive PowerPoint to explore the three phases of the war</a:t>
                      </a:r>
                      <a:endParaRPr lang="de-DE" sz="1100" kern="100" dirty="0">
                        <a:effectLst/>
                        <a:latin typeface="KG Miss Kindergarten"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kern="0" dirty="0">
                          <a:effectLst/>
                          <a:latin typeface="KG First Time In Forever" panose="02000506000000020003" pitchFamily="2" charset="0"/>
                          <a:ea typeface="Times New Roman" panose="02020603050405020304" pitchFamily="18" charset="0"/>
                          <a:cs typeface="Segoe UI" panose="020B0502040204020203" pitchFamily="34" charset="0"/>
                        </a:rPr>
                        <a:t>Students click through the interactive PowerPoint to find out more.</a:t>
                      </a:r>
                      <a:endParaRPr lang="de-DE" sz="1100" kern="100" dirty="0">
                        <a:effectLst/>
                        <a:latin typeface="KG Miss Kindergarten" panose="02000000000000000000" pitchFamily="2" charset="0"/>
                        <a:ea typeface="Calibri" panose="020F0502020204030204" pitchFamily="34" charset="0"/>
                        <a:cs typeface="Arial" panose="020B0604020202020204" pitchFamily="34"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r>
                        <a:rPr lang="en-US" sz="1200" kern="0" dirty="0">
                          <a:effectLst/>
                          <a:latin typeface="KG First Time In Forever" panose="02000506000000020003" pitchFamily="2" charset="0"/>
                          <a:ea typeface="Times New Roman" panose="02020603050405020304" pitchFamily="18" charset="0"/>
                          <a:cs typeface="Segoe UI" panose="020B0502040204020203" pitchFamily="34" charset="0"/>
                        </a:rPr>
                        <a:t>Students engage with the interactive PowerPoint to understand the underlying causes of the war</a:t>
                      </a: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29511440"/>
                  </a:ext>
                </a:extLst>
              </a:tr>
              <a:tr h="1208527">
                <a:tc>
                  <a:txBody>
                    <a:bodyPr/>
                    <a:lstStyle/>
                    <a:p>
                      <a:endParaRPr lang="de-DE"/>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1200">
                        <a:latin typeface="KG First Time In Forever" panose="02000506000000020003"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kern="0" dirty="0">
                          <a:solidFill>
                            <a:srgbClr val="0070C0"/>
                          </a:solidFill>
                          <a:effectLst/>
                          <a:latin typeface="KG Second Chances Solid" panose="02000000000000000000" pitchFamily="2" charset="0"/>
                          <a:ea typeface="+mn-ea"/>
                          <a:cs typeface="Segoe UI" panose="020B0502040204020203" pitchFamily="34" charset="0"/>
                          <a:hlinkClick r:id="rId3">
                            <a:extLst>
                              <a:ext uri="{A12FA001-AC4F-418D-AE19-62706E023703}">
                                <ahyp:hlinkClr xmlns:ahyp="http://schemas.microsoft.com/office/drawing/2018/hyperlinkcolor" val="tx"/>
                              </a:ext>
                            </a:extLst>
                          </a:hlinkClick>
                        </a:rPr>
                        <a:t>Interactive Notebook: </a:t>
                      </a:r>
                      <a:r>
                        <a:rPr lang="en-US" sz="1200" dirty="0">
                          <a:latin typeface="KG First Time In Forever" panose="02000506000000020003" pitchFamily="2" charset="0"/>
                        </a:rPr>
                        <a:t>Students use the information from the interactive PowerPoint to complete the corresponding section in their notebook</a:t>
                      </a:r>
                      <a:endParaRPr lang="de-DE" sz="1200" dirty="0">
                        <a:latin typeface="KG First Time In Forever" panose="02000506000000020003"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r>
                        <a:rPr lang="en-US" sz="1200" kern="0" dirty="0">
                          <a:effectLst/>
                          <a:latin typeface="KG First Time In Forever" panose="02000506000000020003" pitchFamily="2" charset="0"/>
                          <a:ea typeface="Times New Roman" panose="02020603050405020304" pitchFamily="18" charset="0"/>
                          <a:cs typeface="Segoe UI" panose="020B0502040204020203" pitchFamily="34" charset="0"/>
                        </a:rPr>
                        <a:t>Teacher assessment of completed notebook section</a:t>
                      </a:r>
                      <a:endParaRPr lang="de-DE" sz="1100" kern="100" dirty="0">
                        <a:effectLst/>
                        <a:latin typeface="KG Miss Kindergarten"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r>
                        <a:rPr lang="en-US" sz="1200" kern="0" dirty="0">
                          <a:effectLst/>
                          <a:latin typeface="KG First Time In Forever" panose="02000506000000020003" pitchFamily="2" charset="0"/>
                          <a:ea typeface="Times New Roman" panose="02020603050405020304" pitchFamily="18" charset="0"/>
                          <a:cs typeface="Segoe UI" panose="020B0502040204020203" pitchFamily="34" charset="0"/>
                        </a:rPr>
                        <a:t>Students transfer the gathered information from the interactive PowerPoint to their notebooks, reinforcing their knowledge</a:t>
                      </a: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55880790"/>
                  </a:ext>
                </a:extLst>
              </a:tr>
              <a:tr h="1208527">
                <a:tc>
                  <a:txBody>
                    <a:bodyPr/>
                    <a:lstStyle/>
                    <a:p>
                      <a:endParaRPr lang="de-DE"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1200">
                        <a:latin typeface="KG First Time In Forever" panose="02000506000000020003"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kern="0" dirty="0">
                          <a:solidFill>
                            <a:srgbClr val="0070C0"/>
                          </a:solidFill>
                          <a:effectLst/>
                          <a:latin typeface="KG Second Chances Solid" panose="02000000000000000000" pitchFamily="2" charset="0"/>
                          <a:ea typeface="+mn-ea"/>
                          <a:cs typeface="Segoe UI" panose="020B0502040204020203" pitchFamily="34" charset="0"/>
                          <a:hlinkClick r:id="rId4">
                            <a:extLst>
                              <a:ext uri="{A12FA001-AC4F-418D-AE19-62706E023703}">
                                <ahyp:hlinkClr xmlns:ahyp="http://schemas.microsoft.com/office/drawing/2018/hyperlinkcolor" val="tx"/>
                              </a:ext>
                            </a:extLst>
                          </a:hlinkClick>
                        </a:rPr>
                        <a:t>Reading Passage</a:t>
                      </a:r>
                      <a:r>
                        <a:rPr lang="en-US" sz="1200" kern="0" dirty="0">
                          <a:solidFill>
                            <a:srgbClr val="0070C0"/>
                          </a:solidFill>
                          <a:effectLst/>
                          <a:latin typeface="KG Second Chances Solid" panose="02000000000000000000" pitchFamily="2" charset="0"/>
                          <a:ea typeface="+mn-ea"/>
                          <a:cs typeface="Segoe UI" panose="020B0502040204020203" pitchFamily="34" charset="0"/>
                        </a:rPr>
                        <a:t>: </a:t>
                      </a:r>
                      <a:r>
                        <a:rPr lang="en-US" sz="1200" dirty="0">
                          <a:latin typeface="KG First Time In Forever" panose="02000506000000020003" pitchFamily="2" charset="0"/>
                        </a:rPr>
                        <a:t>Operation Valkyrie</a:t>
                      </a:r>
                      <a:br>
                        <a:rPr lang="en-US" sz="1200" dirty="0">
                          <a:latin typeface="KG First Time In Forever" panose="02000506000000020003" pitchFamily="2" charset="0"/>
                        </a:rPr>
                      </a:br>
                      <a:r>
                        <a:rPr lang="en-US" sz="1200" dirty="0">
                          <a:latin typeface="KG First Time In Forever" panose="02000506000000020003" pitchFamily="2" charset="0"/>
                        </a:rPr>
                        <a:t>Assassination Attempt on Hitler</a:t>
                      </a:r>
                      <a:endParaRPr lang="de-DE" sz="1200" dirty="0">
                        <a:latin typeface="KG First Time In Forever" panose="02000506000000020003"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US" sz="1050" kern="0" dirty="0">
                          <a:effectLst/>
                          <a:latin typeface="KG First Time In Forever" panose="02000506000000020003" pitchFamily="2" charset="0"/>
                          <a:ea typeface="Times New Roman" panose="02020603050405020304" pitchFamily="18" charset="0"/>
                          <a:cs typeface="Segoe UI" panose="020B0502040204020203" pitchFamily="34" charset="0"/>
                        </a:rPr>
                        <a:t>Comprehension questions on the worksheets included and/or class discussion</a:t>
                      </a:r>
                      <a:endParaRPr lang="de-DE" sz="1050" kern="100" dirty="0">
                        <a:effectLst/>
                        <a:latin typeface="KG Miss Kindergarten"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US" sz="1050" kern="0" dirty="0">
                          <a:effectLst/>
                          <a:latin typeface="KG First Time In Forever" panose="02000506000000020003" pitchFamily="2" charset="0"/>
                          <a:ea typeface="Times New Roman" panose="02020603050405020304" pitchFamily="18" charset="0"/>
                          <a:cs typeface="Segoe UI" panose="020B0502040204020203" pitchFamily="34" charset="0"/>
                        </a:rPr>
                        <a:t>This text focuses specifically on the famous assassination attempt on Hitler. </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1050" kern="0" dirty="0">
                          <a:effectLst/>
                          <a:latin typeface="KG First Time In Forever" panose="02000506000000020003" pitchFamily="2" charset="0"/>
                          <a:ea typeface="Calibri" panose="020F0502020204030204" pitchFamily="34" charset="0"/>
                          <a:cs typeface="Segoe UI" panose="020B0502040204020203" pitchFamily="34" charset="0"/>
                        </a:rPr>
                        <a:t>Tip: You could watch the movie “Valkyrie” with Tom Cruise. </a:t>
                      </a:r>
                      <a:endParaRPr lang="de-DE" sz="1050" kern="100" dirty="0">
                        <a:effectLst/>
                        <a:latin typeface="KG Miss Kindergarten"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40219586"/>
                  </a:ext>
                </a:extLst>
              </a:tr>
              <a:tr h="602326">
                <a:tc>
                  <a:txBody>
                    <a:bodyPr/>
                    <a:lstStyle/>
                    <a:p>
                      <a:endParaRPr lang="de-DE"/>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1200" dirty="0">
                        <a:latin typeface="KG First Time In Forever" panose="02000506000000020003"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1200" dirty="0">
                        <a:latin typeface="KG First Time In Forever" panose="02000506000000020003"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endParaRPr lang="de-DE" sz="1100" kern="100" dirty="0">
                        <a:effectLst/>
                        <a:latin typeface="KG Miss Kindergarten"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endParaRPr lang="en-US" sz="1200" kern="0" dirty="0">
                        <a:effectLst/>
                        <a:latin typeface="KG First Time In Forever" panose="02000506000000020003" pitchFamily="2" charset="0"/>
                        <a:ea typeface="Times New Roman" panose="02020603050405020304" pitchFamily="18" charset="0"/>
                        <a:cs typeface="Segoe UI" panose="020B0502040204020203"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35252742"/>
                  </a:ext>
                </a:extLst>
              </a:tr>
            </a:tbl>
          </a:graphicData>
        </a:graphic>
      </p:graphicFrame>
      <p:grpSp>
        <p:nvGrpSpPr>
          <p:cNvPr id="10" name="Gruppieren 9">
            <a:extLst>
              <a:ext uri="{FF2B5EF4-FFF2-40B4-BE49-F238E27FC236}">
                <a16:creationId xmlns:a16="http://schemas.microsoft.com/office/drawing/2014/main" id="{C914543A-2DB0-7579-2AF0-14BC90188488}"/>
              </a:ext>
            </a:extLst>
          </p:cNvPr>
          <p:cNvGrpSpPr/>
          <p:nvPr/>
        </p:nvGrpSpPr>
        <p:grpSpPr>
          <a:xfrm>
            <a:off x="89587" y="74642"/>
            <a:ext cx="9726826" cy="765112"/>
            <a:chOff x="273698" y="158621"/>
            <a:chExt cx="9355494" cy="1156996"/>
          </a:xfrm>
        </p:grpSpPr>
        <p:sp>
          <p:nvSpPr>
            <p:cNvPr id="11" name="Rechteck 10">
              <a:extLst>
                <a:ext uri="{FF2B5EF4-FFF2-40B4-BE49-F238E27FC236}">
                  <a16:creationId xmlns:a16="http://schemas.microsoft.com/office/drawing/2014/main" id="{1336740A-1787-1376-A9A3-31FE0A02B5B1}"/>
                </a:ext>
              </a:extLst>
            </p:cNvPr>
            <p:cNvSpPr/>
            <p:nvPr/>
          </p:nvSpPr>
          <p:spPr>
            <a:xfrm>
              <a:off x="279918" y="158621"/>
              <a:ext cx="9349274" cy="115699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Textfeld 11">
              <a:extLst>
                <a:ext uri="{FF2B5EF4-FFF2-40B4-BE49-F238E27FC236}">
                  <a16:creationId xmlns:a16="http://schemas.microsoft.com/office/drawing/2014/main" id="{351A3B5B-4772-765B-B6DC-F3E100DEBA53}"/>
                </a:ext>
              </a:extLst>
            </p:cNvPr>
            <p:cNvSpPr txBox="1"/>
            <p:nvPr/>
          </p:nvSpPr>
          <p:spPr>
            <a:xfrm>
              <a:off x="273698" y="186646"/>
              <a:ext cx="9349274" cy="1070459"/>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4000" b="0" i="0" u="none" strike="noStrike" kern="0" cap="none" spc="0" normalizeH="0" baseline="0" noProof="0" dirty="0">
                  <a:ln>
                    <a:noFill/>
                  </a:ln>
                  <a:solidFill>
                    <a:prstClr val="black"/>
                  </a:solidFill>
                  <a:effectLst/>
                  <a:uLnTx/>
                  <a:uFillTx/>
                  <a:latin typeface="KG Second Chances Solid" panose="02000000000000000000" pitchFamily="2" charset="0"/>
                  <a:ea typeface="Times New Roman" panose="02020603050405020304" pitchFamily="18" charset="0"/>
                  <a:cs typeface="Segoe UI" panose="020B0502040204020203" pitchFamily="34" charset="0"/>
                </a:rPr>
                <a:t>WEEK 7: WORLD WAR II CURRICULUM</a:t>
              </a:r>
              <a:endParaRPr kumimoji="0" lang="de-DE" sz="4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pic>
        <p:nvPicPr>
          <p:cNvPr id="15" name="Grafik 14">
            <a:hlinkClick r:id="rId2"/>
            <a:extLst>
              <a:ext uri="{FF2B5EF4-FFF2-40B4-BE49-F238E27FC236}">
                <a16:creationId xmlns:a16="http://schemas.microsoft.com/office/drawing/2014/main" id="{CA8A8B04-30F7-CDCA-FFCD-74E2DE003C1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bwMode="auto">
          <a:xfrm>
            <a:off x="87081" y="2385942"/>
            <a:ext cx="1209040" cy="1209040"/>
          </a:xfrm>
          <a:prstGeom prst="rect">
            <a:avLst/>
          </a:prstGeom>
          <a:noFill/>
          <a:ln>
            <a:noFill/>
          </a:ln>
        </p:spPr>
      </p:pic>
      <p:pic>
        <p:nvPicPr>
          <p:cNvPr id="16" name="Grafik 15">
            <a:hlinkClick r:id="rId3"/>
            <a:extLst>
              <a:ext uri="{FF2B5EF4-FFF2-40B4-BE49-F238E27FC236}">
                <a16:creationId xmlns:a16="http://schemas.microsoft.com/office/drawing/2014/main" id="{913940E1-FB0F-1B68-81D4-26F4B0F1FB6A}"/>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bwMode="auto">
          <a:xfrm>
            <a:off x="87081" y="3594982"/>
            <a:ext cx="1209040" cy="1209040"/>
          </a:xfrm>
          <a:prstGeom prst="rect">
            <a:avLst/>
          </a:prstGeom>
          <a:noFill/>
          <a:ln>
            <a:noFill/>
          </a:ln>
        </p:spPr>
      </p:pic>
      <p:pic>
        <p:nvPicPr>
          <p:cNvPr id="3" name="Grafik 2">
            <a:hlinkClick r:id="rId4"/>
            <a:extLst>
              <a:ext uri="{FF2B5EF4-FFF2-40B4-BE49-F238E27FC236}">
                <a16:creationId xmlns:a16="http://schemas.microsoft.com/office/drawing/2014/main" id="{0A405D32-D524-C46B-C5AB-FF2A4A586C29}"/>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bwMode="auto">
          <a:xfrm>
            <a:off x="87081" y="4792965"/>
            <a:ext cx="1209040" cy="1201435"/>
          </a:xfrm>
          <a:prstGeom prst="rect">
            <a:avLst/>
          </a:prstGeom>
          <a:noFill/>
          <a:ln>
            <a:noFill/>
          </a:ln>
        </p:spPr>
      </p:pic>
      <p:pic>
        <p:nvPicPr>
          <p:cNvPr id="5" name="Grafik 4">
            <a:hlinkClick r:id="rId4"/>
            <a:extLst>
              <a:ext uri="{FF2B5EF4-FFF2-40B4-BE49-F238E27FC236}">
                <a16:creationId xmlns:a16="http://schemas.microsoft.com/office/drawing/2014/main" id="{A1CBECF2-A096-F76F-193D-B82C7E48220A}"/>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bwMode="auto">
          <a:xfrm>
            <a:off x="1613809" y="4825128"/>
            <a:ext cx="800099" cy="1155771"/>
          </a:xfrm>
          <a:prstGeom prst="rect">
            <a:avLst/>
          </a:prstGeom>
          <a:noFill/>
          <a:ln>
            <a:noFill/>
          </a:ln>
        </p:spPr>
      </p:pic>
      <p:pic>
        <p:nvPicPr>
          <p:cNvPr id="6" name="Grafik 5">
            <a:extLst>
              <a:ext uri="{FF2B5EF4-FFF2-40B4-BE49-F238E27FC236}">
                <a16:creationId xmlns:a16="http://schemas.microsoft.com/office/drawing/2014/main" id="{423DB21B-1E6D-0780-CE7B-D09446867BA0}"/>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bwMode="auto">
          <a:xfrm>
            <a:off x="1261384" y="3610539"/>
            <a:ext cx="800100" cy="1155700"/>
          </a:xfrm>
          <a:prstGeom prst="rect">
            <a:avLst/>
          </a:prstGeom>
          <a:noFill/>
          <a:ln>
            <a:noFill/>
          </a:ln>
        </p:spPr>
      </p:pic>
      <p:pic>
        <p:nvPicPr>
          <p:cNvPr id="7" name="Grafik 6">
            <a:extLst>
              <a:ext uri="{FF2B5EF4-FFF2-40B4-BE49-F238E27FC236}">
                <a16:creationId xmlns:a16="http://schemas.microsoft.com/office/drawing/2014/main" id="{32EB0D8C-65AE-FF03-F142-4352F2DA1BCF}"/>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bwMode="auto">
          <a:xfrm>
            <a:off x="1870984" y="3610539"/>
            <a:ext cx="800100" cy="1155700"/>
          </a:xfrm>
          <a:prstGeom prst="rect">
            <a:avLst/>
          </a:prstGeom>
          <a:noFill/>
          <a:ln>
            <a:noFill/>
          </a:ln>
        </p:spPr>
      </p:pic>
      <p:pic>
        <p:nvPicPr>
          <p:cNvPr id="8" name="Grafik 7">
            <a:hlinkClick r:id="rId2"/>
            <a:extLst>
              <a:ext uri="{FF2B5EF4-FFF2-40B4-BE49-F238E27FC236}">
                <a16:creationId xmlns:a16="http://schemas.microsoft.com/office/drawing/2014/main" id="{039E3AFC-5E5B-DDA5-D432-F99989098AED}"/>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bwMode="auto">
          <a:xfrm>
            <a:off x="1305453" y="2607546"/>
            <a:ext cx="1361545" cy="765830"/>
          </a:xfrm>
          <a:prstGeom prst="rect">
            <a:avLst/>
          </a:prstGeom>
          <a:noFill/>
          <a:ln>
            <a:noFill/>
          </a:ln>
        </p:spPr>
      </p:pic>
    </p:spTree>
    <p:extLst>
      <p:ext uri="{BB962C8B-B14F-4D97-AF65-F5344CB8AC3E}">
        <p14:creationId xmlns:p14="http://schemas.microsoft.com/office/powerpoint/2010/main" val="38708811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e 4">
            <a:extLst>
              <a:ext uri="{FF2B5EF4-FFF2-40B4-BE49-F238E27FC236}">
                <a16:creationId xmlns:a16="http://schemas.microsoft.com/office/drawing/2014/main" id="{1CD40CB9-559E-18CA-0DA7-9650797B9753}"/>
              </a:ext>
            </a:extLst>
          </p:cNvPr>
          <p:cNvGraphicFramePr>
            <a:graphicFrameLocks noGrp="1"/>
          </p:cNvGraphicFramePr>
          <p:nvPr>
            <p:extLst>
              <p:ext uri="{D42A27DB-BD31-4B8C-83A1-F6EECF244321}">
                <p14:modId xmlns:p14="http://schemas.microsoft.com/office/powerpoint/2010/main" val="3684832408"/>
              </p:ext>
            </p:extLst>
          </p:nvPr>
        </p:nvGraphicFramePr>
        <p:xfrm>
          <a:off x="96412" y="839754"/>
          <a:ext cx="9720001" cy="5923550"/>
        </p:xfrm>
        <a:graphic>
          <a:graphicData uri="http://schemas.openxmlformats.org/drawingml/2006/table">
            <a:tbl>
              <a:tblPr firstRow="1" bandRow="1">
                <a:tableStyleId>{D7AC3CCA-C797-4891-BE02-D94E43425B78}</a:tableStyleId>
              </a:tblPr>
              <a:tblGrid>
                <a:gridCol w="1219204">
                  <a:extLst>
                    <a:ext uri="{9D8B030D-6E8A-4147-A177-3AD203B41FA5}">
                      <a16:colId xmlns:a16="http://schemas.microsoft.com/office/drawing/2014/main" val="3765170399"/>
                    </a:ext>
                  </a:extLst>
                </a:gridCol>
                <a:gridCol w="1362270">
                  <a:extLst>
                    <a:ext uri="{9D8B030D-6E8A-4147-A177-3AD203B41FA5}">
                      <a16:colId xmlns:a16="http://schemas.microsoft.com/office/drawing/2014/main" val="20601169"/>
                    </a:ext>
                  </a:extLst>
                </a:gridCol>
                <a:gridCol w="2845836">
                  <a:extLst>
                    <a:ext uri="{9D8B030D-6E8A-4147-A177-3AD203B41FA5}">
                      <a16:colId xmlns:a16="http://schemas.microsoft.com/office/drawing/2014/main" val="2470710005"/>
                    </a:ext>
                  </a:extLst>
                </a:gridCol>
                <a:gridCol w="1306286">
                  <a:extLst>
                    <a:ext uri="{9D8B030D-6E8A-4147-A177-3AD203B41FA5}">
                      <a16:colId xmlns:a16="http://schemas.microsoft.com/office/drawing/2014/main" val="1739536690"/>
                    </a:ext>
                  </a:extLst>
                </a:gridCol>
                <a:gridCol w="2986405">
                  <a:extLst>
                    <a:ext uri="{9D8B030D-6E8A-4147-A177-3AD203B41FA5}">
                      <a16:colId xmlns:a16="http://schemas.microsoft.com/office/drawing/2014/main" val="1716226767"/>
                    </a:ext>
                  </a:extLst>
                </a:gridCol>
              </a:tblGrid>
              <a:tr h="590073">
                <a:tc>
                  <a:txBody>
                    <a:bodyPr/>
                    <a:lstStyle/>
                    <a:p>
                      <a:pPr algn="ctr"/>
                      <a:r>
                        <a:rPr lang="de-DE" sz="1200" b="0" kern="1200" dirty="0">
                          <a:solidFill>
                            <a:schemeClr val="dk1"/>
                          </a:solidFill>
                          <a:effectLst/>
                          <a:latin typeface="KG Second Chances Solid" panose="02000000000000000000" pitchFamily="2" charset="0"/>
                          <a:ea typeface="+mn-ea"/>
                          <a:cs typeface="+mn-cs"/>
                        </a:rPr>
                        <a:t>RESOURCES</a:t>
                      </a:r>
                      <a:endParaRPr lang="de-DE" sz="1200" b="0" dirty="0">
                        <a:latin typeface="KG Second Chances Solid" panose="02000000000000000000"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E8DB"/>
                    </a:solidFill>
                  </a:tcPr>
                </a:tc>
                <a:tc>
                  <a:txBody>
                    <a:bodyPr/>
                    <a:lstStyle/>
                    <a:p>
                      <a:pPr algn="ctr">
                        <a:lnSpc>
                          <a:spcPct val="107000"/>
                        </a:lnSpc>
                        <a:spcAft>
                          <a:spcPts val="800"/>
                        </a:spcAft>
                      </a:pPr>
                      <a:r>
                        <a:rPr lang="de-DE" sz="1200" b="0" kern="0" dirty="0">
                          <a:solidFill>
                            <a:srgbClr val="000000"/>
                          </a:solidFill>
                          <a:effectLst/>
                          <a:latin typeface="KG Second Chances Solid" panose="02000000000000000000" pitchFamily="2" charset="0"/>
                          <a:ea typeface="Times New Roman" panose="02020603050405020304" pitchFamily="18" charset="0"/>
                          <a:cs typeface="Segoe UI" panose="020B0502040204020203" pitchFamily="34" charset="0"/>
                        </a:rPr>
                        <a:t>TOPIC AND RESOURCE PREVIEWS</a:t>
                      </a:r>
                      <a:endParaRPr lang="de-DE" sz="1200" b="0" kern="100" dirty="0">
                        <a:effectLst/>
                        <a:latin typeface="KG Second Chances Solid"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1D4E3"/>
                    </a:solidFill>
                  </a:tcPr>
                </a:tc>
                <a:tc>
                  <a:txBody>
                    <a:bodyPr/>
                    <a:lstStyle/>
                    <a:p>
                      <a:pPr algn="ctr"/>
                      <a:r>
                        <a:rPr lang="de-DE" sz="1200" b="0" kern="1200">
                          <a:solidFill>
                            <a:schemeClr val="dk1"/>
                          </a:solidFill>
                          <a:effectLst/>
                          <a:latin typeface="KG Second Chances Solid" panose="02000000000000000000" pitchFamily="2" charset="0"/>
                          <a:ea typeface="+mn-ea"/>
                          <a:cs typeface="+mn-cs"/>
                        </a:rPr>
                        <a:t>ACTIVITY</a:t>
                      </a:r>
                      <a:endParaRPr lang="de-DE" sz="1200" b="0" dirty="0">
                        <a:latin typeface="KG Second Chances Solid" panose="02000000000000000000"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EB4D6"/>
                    </a:solidFill>
                  </a:tcPr>
                </a:tc>
                <a:tc>
                  <a:txBody>
                    <a:bodyPr/>
                    <a:lstStyle/>
                    <a:p>
                      <a:pPr algn="ctr"/>
                      <a:r>
                        <a:rPr lang="de-DE" sz="1200" b="0" kern="1200">
                          <a:solidFill>
                            <a:schemeClr val="dk1"/>
                          </a:solidFill>
                          <a:effectLst/>
                          <a:latin typeface="KG Second Chances Solid" panose="02000000000000000000" pitchFamily="2" charset="0"/>
                          <a:ea typeface="+mn-ea"/>
                          <a:cs typeface="+mn-cs"/>
                        </a:rPr>
                        <a:t>ASSESSMENT</a:t>
                      </a:r>
                      <a:endParaRPr lang="de-DE" sz="1200" b="0" dirty="0">
                        <a:latin typeface="KG Second Chances Solid" panose="02000000000000000000"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DAE2"/>
                    </a:solidFill>
                  </a:tcPr>
                </a:tc>
                <a:tc>
                  <a:txBody>
                    <a:bodyPr/>
                    <a:lstStyle/>
                    <a:p>
                      <a:pPr algn="ctr">
                        <a:lnSpc>
                          <a:spcPct val="107000"/>
                        </a:lnSpc>
                        <a:spcAft>
                          <a:spcPts val="800"/>
                        </a:spcAft>
                      </a:pPr>
                      <a:r>
                        <a:rPr lang="de-DE" sz="1200" b="0" kern="0" dirty="0">
                          <a:solidFill>
                            <a:srgbClr val="000000"/>
                          </a:solidFill>
                          <a:effectLst/>
                          <a:latin typeface="KG Second Chances Solid" panose="02000000000000000000" pitchFamily="2" charset="0"/>
                          <a:ea typeface="Times New Roman" panose="02020603050405020304" pitchFamily="18" charset="0"/>
                          <a:cs typeface="Segoe UI" panose="020B0502040204020203" pitchFamily="34" charset="0"/>
                        </a:rPr>
                        <a:t>ADDITIONAL NOTES</a:t>
                      </a:r>
                      <a:endParaRPr lang="de-DE" sz="1200" b="0" kern="100" dirty="0">
                        <a:effectLst/>
                        <a:latin typeface="KG Second Chances Solid"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B3CA"/>
                    </a:solidFill>
                  </a:tcPr>
                </a:tc>
                <a:extLst>
                  <a:ext uri="{0D108BD9-81ED-4DB2-BD59-A6C34878D82A}">
                    <a16:rowId xmlns:a16="http://schemas.microsoft.com/office/drawing/2014/main" val="3194515092"/>
                  </a:ext>
                </a:extLst>
              </a:tr>
              <a:tr h="957664">
                <a:tc>
                  <a:txBody>
                    <a:bodyPr/>
                    <a:lstStyle/>
                    <a:p>
                      <a:pPr algn="ctr">
                        <a:lnSpc>
                          <a:spcPct val="107000"/>
                        </a:lnSpc>
                        <a:spcAft>
                          <a:spcPts val="800"/>
                        </a:spcAft>
                      </a:pPr>
                      <a:endParaRPr lang="de-DE" sz="1400" kern="100" dirty="0">
                        <a:effectLst/>
                        <a:latin typeface="KG Miss Kindergarten"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US" sz="1000" kern="0" dirty="0">
                          <a:effectLst/>
                          <a:latin typeface="KG Second Chances Solid" panose="02000000000000000000" pitchFamily="2" charset="0"/>
                          <a:ea typeface="Times New Roman" panose="02020603050405020304" pitchFamily="18" charset="0"/>
                          <a:cs typeface="Segoe UI" panose="020B0502040204020203" pitchFamily="34" charset="0"/>
                        </a:rPr>
                        <a:t>Advances in Science &amp; Technology </a:t>
                      </a:r>
                      <a:br>
                        <a:rPr lang="en-US" sz="800" kern="0" dirty="0">
                          <a:effectLst/>
                          <a:latin typeface="KG Second Chances Solid" panose="02000000000000000000" pitchFamily="2" charset="0"/>
                          <a:ea typeface="Times New Roman" panose="02020603050405020304" pitchFamily="18" charset="0"/>
                          <a:cs typeface="Segoe UI" panose="020B0502040204020203" pitchFamily="34" charset="0"/>
                        </a:rPr>
                      </a:br>
                      <a:r>
                        <a:rPr lang="en-US" sz="800" kern="0" dirty="0">
                          <a:solidFill>
                            <a:schemeClr val="dk1"/>
                          </a:solidFill>
                          <a:effectLst/>
                          <a:latin typeface="KG First Time In Forever" panose="02000506000000020003" pitchFamily="2" charset="0"/>
                          <a:ea typeface="Times New Roman" panose="02020603050405020304" pitchFamily="18" charset="0"/>
                          <a:cs typeface="Segoe UI" panose="020B0502040204020203" pitchFamily="34" charset="0"/>
                        </a:rPr>
                        <a:t>(Enigma, Radar, Atomic Bomb, Penicillin, Blood Transfusions)</a:t>
                      </a:r>
                      <a:endParaRPr lang="en-US" sz="1200" kern="0" dirty="0">
                        <a:solidFill>
                          <a:schemeClr val="dk1"/>
                        </a:solidFill>
                        <a:effectLst/>
                        <a:latin typeface="KG First Time In Forever" panose="02000506000000020003" pitchFamily="2" charset="0"/>
                        <a:ea typeface="Times New Roman" panose="02020603050405020304" pitchFamily="18" charset="0"/>
                        <a:cs typeface="Segoe UI" panose="020B0502040204020203"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r>
                        <a:rPr lang="de-DE" sz="1200" kern="0" dirty="0">
                          <a:solidFill>
                            <a:schemeClr val="dk1"/>
                          </a:solidFill>
                          <a:effectLst/>
                          <a:latin typeface="KG Second Chances Solid" panose="02000000000000000000" pitchFamily="2" charset="0"/>
                          <a:ea typeface="+mn-ea"/>
                          <a:cs typeface="Segoe UI" panose="020B0502040204020203" pitchFamily="34" charset="0"/>
                        </a:rPr>
                        <a:t>Review </a:t>
                      </a:r>
                      <a:r>
                        <a:rPr lang="de-DE" sz="1200" kern="0" dirty="0" err="1">
                          <a:solidFill>
                            <a:schemeClr val="dk1"/>
                          </a:solidFill>
                          <a:effectLst/>
                          <a:latin typeface="KG Second Chances Solid" panose="02000000000000000000" pitchFamily="2" charset="0"/>
                          <a:ea typeface="+mn-ea"/>
                          <a:cs typeface="Segoe UI" panose="020B0502040204020203" pitchFamily="34" charset="0"/>
                        </a:rPr>
                        <a:t>Activity</a:t>
                      </a:r>
                      <a:r>
                        <a:rPr lang="de-DE" sz="1200" kern="0" dirty="0">
                          <a:solidFill>
                            <a:schemeClr val="dk1"/>
                          </a:solidFill>
                          <a:effectLst/>
                          <a:latin typeface="KG Second Chances Solid" panose="02000000000000000000" pitchFamily="2" charset="0"/>
                          <a:ea typeface="+mn-ea"/>
                          <a:cs typeface="Segoe UI" panose="020B0502040204020203" pitchFamily="34" charset="0"/>
                        </a:rPr>
                        <a:t> / Bell Ringer: </a:t>
                      </a:r>
                      <a:r>
                        <a:rPr lang="en-US" sz="1150" kern="0" dirty="0">
                          <a:solidFill>
                            <a:schemeClr val="dk1"/>
                          </a:solidFill>
                          <a:effectLst/>
                          <a:latin typeface="KG First Time In Forever" panose="02000506000000020003" pitchFamily="2" charset="0"/>
                          <a:ea typeface="Calibri" panose="020F0502020204030204" pitchFamily="34" charset="0"/>
                          <a:cs typeface="Segoe UI" panose="020B0502040204020203" pitchFamily="34" charset="0"/>
                        </a:rPr>
                        <a:t>Share a primary source document related to a significant event during World War II, such as a speech, diary entry, or newspaper article. </a:t>
                      </a:r>
                      <a:endParaRPr lang="de-DE" sz="1150" kern="0" dirty="0">
                        <a:solidFill>
                          <a:schemeClr val="dk1"/>
                        </a:solidFill>
                        <a:effectLst/>
                        <a:latin typeface="KG First Time In Forever" panose="02000506000000020003" pitchFamily="2" charset="0"/>
                        <a:ea typeface="Calibri" panose="020F0502020204030204" pitchFamily="34" charset="0"/>
                        <a:cs typeface="Segoe UI" panose="020B0502040204020203"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ase"/>
                      <a:endParaRPr lang="de-DE" sz="1150" dirty="0">
                        <a:effectLst/>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50" dirty="0">
                          <a:latin typeface="KG First Time In Forever" panose="02000506000000020003" pitchFamily="2" charset="0"/>
                        </a:rPr>
                        <a:t>Ask students to analyze the source and answer questions about its content, context, and possible biases. This activity will develop students' historical analysis skills and promote discussion.</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73742170"/>
                  </a:ext>
                </a:extLst>
              </a:tr>
              <a:tr h="1208527">
                <a:tc>
                  <a:txBody>
                    <a:bodyPr/>
                    <a:lstStyle/>
                    <a:p>
                      <a:endParaRPr lang="de-DE"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ctr"/>
                      <a:endParaRPr lang="de-DE" sz="1200" dirty="0">
                        <a:latin typeface="KG First Time In Forever" panose="02000506000000020003"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r>
                        <a:rPr lang="en-US" sz="1200" kern="0" dirty="0">
                          <a:solidFill>
                            <a:srgbClr val="0070C0"/>
                          </a:solidFill>
                          <a:effectLst/>
                          <a:latin typeface="KG Second Chances Solid" panose="02000000000000000000" pitchFamily="2" charset="0"/>
                          <a:ea typeface="+mn-ea"/>
                          <a:cs typeface="Segoe UI" panose="020B0502040204020203" pitchFamily="34" charset="0"/>
                          <a:hlinkClick r:id="rId2">
                            <a:extLst>
                              <a:ext uri="{A12FA001-AC4F-418D-AE19-62706E023703}">
                                <ahyp:hlinkClr xmlns:ahyp="http://schemas.microsoft.com/office/drawing/2018/hyperlinkcolor" val="tx"/>
                              </a:ext>
                            </a:extLst>
                          </a:hlinkClick>
                        </a:rPr>
                        <a:t>Interactive PowerPoint: </a:t>
                      </a:r>
                      <a:r>
                        <a:rPr lang="en-US" sz="1150" kern="0" dirty="0">
                          <a:effectLst/>
                          <a:latin typeface="KG First Time In Forever" panose="02000506000000020003" pitchFamily="2" charset="0"/>
                          <a:ea typeface="Times New Roman" panose="02020603050405020304" pitchFamily="18" charset="0"/>
                          <a:cs typeface="Segoe UI" panose="020B0502040204020203" pitchFamily="34" charset="0"/>
                        </a:rPr>
                        <a:t>Students use the interactive PowerPoint to explore the advancements in science and technology during World War II</a:t>
                      </a:r>
                      <a:endParaRPr lang="de-DE" sz="1150" kern="100" dirty="0">
                        <a:effectLst/>
                        <a:latin typeface="KG Miss Kindergarten"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50" kern="0" dirty="0">
                          <a:effectLst/>
                          <a:latin typeface="KG First Time In Forever" panose="02000506000000020003" pitchFamily="2" charset="0"/>
                          <a:ea typeface="Times New Roman" panose="02020603050405020304" pitchFamily="18" charset="0"/>
                          <a:cs typeface="Segoe UI" panose="020B0502040204020203" pitchFamily="34" charset="0"/>
                        </a:rPr>
                        <a:t>Students click through the interactive PowerPoint to find out more.</a:t>
                      </a:r>
                      <a:endParaRPr lang="de-DE" sz="1150" kern="100" dirty="0">
                        <a:effectLst/>
                        <a:latin typeface="KG Miss Kindergarten" panose="02000000000000000000" pitchFamily="2" charset="0"/>
                        <a:ea typeface="Calibri" panose="020F0502020204030204" pitchFamily="34" charset="0"/>
                        <a:cs typeface="Arial" panose="020B0604020202020204" pitchFamily="34"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r>
                        <a:rPr lang="en-US" sz="1150" kern="0" dirty="0">
                          <a:effectLst/>
                          <a:latin typeface="KG First Time In Forever" panose="02000506000000020003" pitchFamily="2" charset="0"/>
                          <a:ea typeface="Times New Roman" panose="02020603050405020304" pitchFamily="18" charset="0"/>
                          <a:cs typeface="Segoe UI" panose="020B0502040204020203" pitchFamily="34" charset="0"/>
                        </a:rPr>
                        <a:t>Students actively engage with the interactive PowerPoint to learn about the significant events during World War II</a:t>
                      </a: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29511440"/>
                  </a:ext>
                </a:extLst>
              </a:tr>
              <a:tr h="1208527">
                <a:tc>
                  <a:txBody>
                    <a:bodyPr/>
                    <a:lstStyle/>
                    <a:p>
                      <a:endParaRPr lang="de-DE"/>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1200">
                        <a:latin typeface="KG First Time In Forever" panose="02000506000000020003"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kern="0" dirty="0">
                          <a:solidFill>
                            <a:srgbClr val="0070C0"/>
                          </a:solidFill>
                          <a:effectLst/>
                          <a:latin typeface="KG Second Chances Solid" panose="02000000000000000000" pitchFamily="2" charset="0"/>
                          <a:ea typeface="+mn-ea"/>
                          <a:cs typeface="Segoe UI" panose="020B0502040204020203" pitchFamily="34" charset="0"/>
                          <a:hlinkClick r:id="rId3">
                            <a:extLst>
                              <a:ext uri="{A12FA001-AC4F-418D-AE19-62706E023703}">
                                <ahyp:hlinkClr xmlns:ahyp="http://schemas.microsoft.com/office/drawing/2018/hyperlinkcolor" val="tx"/>
                              </a:ext>
                            </a:extLst>
                          </a:hlinkClick>
                        </a:rPr>
                        <a:t>Interactive Notebook</a:t>
                      </a:r>
                      <a:r>
                        <a:rPr lang="en-US" sz="1200" kern="0" dirty="0">
                          <a:solidFill>
                            <a:srgbClr val="0070C0"/>
                          </a:solidFill>
                          <a:effectLst/>
                          <a:latin typeface="KG Second Chances Solid" panose="02000000000000000000" pitchFamily="2" charset="0"/>
                          <a:ea typeface="+mn-ea"/>
                          <a:cs typeface="Segoe UI" panose="020B0502040204020203" pitchFamily="34" charset="0"/>
                        </a:rPr>
                        <a:t>: </a:t>
                      </a:r>
                      <a:r>
                        <a:rPr lang="en-US" sz="1150" dirty="0">
                          <a:latin typeface="KG First Time In Forever" panose="02000506000000020003" pitchFamily="2" charset="0"/>
                        </a:rPr>
                        <a:t>Students use the information from the interactive PowerPoint to complete the corresponding section in their notebook</a:t>
                      </a:r>
                      <a:endParaRPr lang="de-DE" sz="1150" dirty="0">
                        <a:latin typeface="KG First Time In Forever" panose="02000506000000020003"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r>
                        <a:rPr lang="en-US" sz="1150" kern="0" dirty="0">
                          <a:effectLst/>
                          <a:latin typeface="KG First Time In Forever" panose="02000506000000020003" pitchFamily="2" charset="0"/>
                          <a:ea typeface="Times New Roman" panose="02020603050405020304" pitchFamily="18" charset="0"/>
                          <a:cs typeface="Segoe UI" panose="020B0502040204020203" pitchFamily="34" charset="0"/>
                        </a:rPr>
                        <a:t>Teacher assessment of completed notebook section</a:t>
                      </a:r>
                      <a:endParaRPr lang="de-DE" sz="1150" kern="100" dirty="0">
                        <a:effectLst/>
                        <a:latin typeface="KG Miss Kindergarten"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r>
                        <a:rPr lang="en-US" sz="1150" kern="0" dirty="0">
                          <a:effectLst/>
                          <a:latin typeface="KG First Time In Forever" panose="02000506000000020003" pitchFamily="2" charset="0"/>
                          <a:ea typeface="Times New Roman" panose="02020603050405020304" pitchFamily="18" charset="0"/>
                          <a:cs typeface="Segoe UI" panose="020B0502040204020203" pitchFamily="34" charset="0"/>
                        </a:rPr>
                        <a:t>Students transfer the gathered information from the interactive PowerPoint to their notebooks, reinforcing their knowledge of the timeline</a:t>
                      </a: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55880790"/>
                  </a:ext>
                </a:extLst>
              </a:tr>
              <a:tr h="1208527">
                <a:tc>
                  <a:txBody>
                    <a:bodyPr/>
                    <a:lstStyle/>
                    <a:p>
                      <a:endParaRPr lang="de-DE"/>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1200">
                        <a:latin typeface="KG First Time In Forever" panose="02000506000000020003"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kern="0" dirty="0">
                          <a:solidFill>
                            <a:srgbClr val="0070C0"/>
                          </a:solidFill>
                          <a:effectLst/>
                          <a:latin typeface="KG Second Chances Solid" panose="02000000000000000000" pitchFamily="2" charset="0"/>
                          <a:ea typeface="+mn-ea"/>
                          <a:cs typeface="Segoe UI" panose="020B0502040204020203" pitchFamily="34" charset="0"/>
                          <a:hlinkClick r:id="rId4">
                            <a:extLst>
                              <a:ext uri="{A12FA001-AC4F-418D-AE19-62706E023703}">
                                <ahyp:hlinkClr xmlns:ahyp="http://schemas.microsoft.com/office/drawing/2018/hyperlinkcolor" val="tx"/>
                              </a:ext>
                            </a:extLst>
                          </a:hlinkClick>
                        </a:rPr>
                        <a:t>Reading Passage: </a:t>
                      </a:r>
                      <a:r>
                        <a:rPr lang="en-US" sz="1150" dirty="0">
                          <a:latin typeface="KG First Time In Forever" panose="02000506000000020003" pitchFamily="2" charset="0"/>
                        </a:rPr>
                        <a:t>Spies, Codes and Secret Agents (Codebreakers &amp; Enigma)</a:t>
                      </a:r>
                      <a:endParaRPr lang="de-DE" sz="1150" dirty="0">
                        <a:latin typeface="KG First Time In Forever" panose="02000506000000020003"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r>
                        <a:rPr lang="en-US" sz="1150" kern="0" dirty="0">
                          <a:effectLst/>
                          <a:latin typeface="KG First Time In Forever" panose="02000506000000020003" pitchFamily="2" charset="0"/>
                          <a:ea typeface="Times New Roman" panose="02020603050405020304" pitchFamily="18" charset="0"/>
                          <a:cs typeface="Segoe UI" panose="020B0502040204020203" pitchFamily="34" charset="0"/>
                        </a:rPr>
                        <a:t>Comprehension questions on the worksheets included and/or class discussion</a:t>
                      </a:r>
                      <a:endParaRPr lang="de-DE" sz="1150" kern="100" dirty="0">
                        <a:effectLst/>
                        <a:latin typeface="KG Miss Kindergarten"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r>
                        <a:rPr lang="en-US" sz="1150" kern="0" dirty="0">
                          <a:effectLst/>
                          <a:latin typeface="KG First Time In Forever" panose="02000506000000020003" pitchFamily="2" charset="0"/>
                          <a:ea typeface="Times New Roman" panose="02020603050405020304" pitchFamily="18" charset="0"/>
                          <a:cs typeface="Segoe UI" panose="020B0502040204020203" pitchFamily="34" charset="0"/>
                        </a:rPr>
                        <a:t>This text focuses specifically on codebreaking efforts, including the Enigma machine, during World War II</a:t>
                      </a:r>
                      <a:endParaRPr lang="de-DE" sz="1150" kern="100" dirty="0">
                        <a:effectLst/>
                        <a:latin typeface="KG Miss Kindergarten"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40219586"/>
                  </a:ext>
                </a:extLst>
              </a:tr>
              <a:tr h="602326">
                <a:tc>
                  <a:txBody>
                    <a:bodyPr/>
                    <a:lstStyle/>
                    <a:p>
                      <a:endParaRPr lang="de-DE"/>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1200" dirty="0">
                        <a:latin typeface="KG First Time In Forever" panose="02000506000000020003"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50" dirty="0">
                          <a:latin typeface="KG First Time In Forever" panose="02000506000000020003" pitchFamily="2" charset="0"/>
                        </a:rPr>
                        <a:t>Other Ideas: Research and present on a specific scientific or technological advancement of World War II</a:t>
                      </a:r>
                      <a:endParaRPr lang="de-DE" sz="1150" dirty="0">
                        <a:latin typeface="KG First Time In Forever" panose="02000506000000020003"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r>
                        <a:rPr lang="en-US" sz="1150" kern="0" dirty="0">
                          <a:effectLst/>
                          <a:latin typeface="KG First Time In Forever" panose="02000506000000020003" pitchFamily="2" charset="0"/>
                          <a:ea typeface="Times New Roman" panose="02020603050405020304" pitchFamily="18" charset="0"/>
                          <a:cs typeface="Segoe UI" panose="020B0502040204020203" pitchFamily="34" charset="0"/>
                        </a:rPr>
                        <a:t>Presentation or written report</a:t>
                      </a:r>
                      <a:endParaRPr lang="de-DE" sz="1150" kern="100" dirty="0">
                        <a:effectLst/>
                        <a:latin typeface="KG Miss Kindergarten"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r>
                        <a:rPr lang="en-US" sz="1150" kern="0" dirty="0">
                          <a:effectLst/>
                          <a:latin typeface="KG First Time In Forever" panose="02000506000000020003" pitchFamily="2" charset="0"/>
                          <a:ea typeface="Times New Roman" panose="02020603050405020304" pitchFamily="18" charset="0"/>
                          <a:cs typeface="Segoe UI" panose="020B0502040204020203" pitchFamily="34" charset="0"/>
                        </a:rPr>
                        <a:t>Assign each student a specific scientific or technological advancement from the war and have them research and present their findings to the class</a:t>
                      </a: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35252742"/>
                  </a:ext>
                </a:extLst>
              </a:tr>
            </a:tbl>
          </a:graphicData>
        </a:graphic>
      </p:graphicFrame>
      <p:grpSp>
        <p:nvGrpSpPr>
          <p:cNvPr id="10" name="Gruppieren 9">
            <a:extLst>
              <a:ext uri="{FF2B5EF4-FFF2-40B4-BE49-F238E27FC236}">
                <a16:creationId xmlns:a16="http://schemas.microsoft.com/office/drawing/2014/main" id="{C914543A-2DB0-7579-2AF0-14BC90188488}"/>
              </a:ext>
            </a:extLst>
          </p:cNvPr>
          <p:cNvGrpSpPr/>
          <p:nvPr/>
        </p:nvGrpSpPr>
        <p:grpSpPr>
          <a:xfrm>
            <a:off x="89587" y="74642"/>
            <a:ext cx="9726826" cy="765112"/>
            <a:chOff x="273698" y="158621"/>
            <a:chExt cx="9355494" cy="1156996"/>
          </a:xfrm>
        </p:grpSpPr>
        <p:sp>
          <p:nvSpPr>
            <p:cNvPr id="11" name="Rechteck 10">
              <a:extLst>
                <a:ext uri="{FF2B5EF4-FFF2-40B4-BE49-F238E27FC236}">
                  <a16:creationId xmlns:a16="http://schemas.microsoft.com/office/drawing/2014/main" id="{1336740A-1787-1376-A9A3-31FE0A02B5B1}"/>
                </a:ext>
              </a:extLst>
            </p:cNvPr>
            <p:cNvSpPr/>
            <p:nvPr/>
          </p:nvSpPr>
          <p:spPr>
            <a:xfrm>
              <a:off x="279918" y="158621"/>
              <a:ext cx="9349274" cy="115699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Textfeld 11">
              <a:extLst>
                <a:ext uri="{FF2B5EF4-FFF2-40B4-BE49-F238E27FC236}">
                  <a16:creationId xmlns:a16="http://schemas.microsoft.com/office/drawing/2014/main" id="{351A3B5B-4772-765B-B6DC-F3E100DEBA53}"/>
                </a:ext>
              </a:extLst>
            </p:cNvPr>
            <p:cNvSpPr txBox="1"/>
            <p:nvPr/>
          </p:nvSpPr>
          <p:spPr>
            <a:xfrm>
              <a:off x="273698" y="186646"/>
              <a:ext cx="9349274" cy="1070459"/>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4000" b="0" i="0" u="none" strike="noStrike" kern="0" cap="none" spc="0" normalizeH="0" baseline="0" noProof="0" dirty="0">
                  <a:ln>
                    <a:noFill/>
                  </a:ln>
                  <a:solidFill>
                    <a:prstClr val="black"/>
                  </a:solidFill>
                  <a:effectLst/>
                  <a:uLnTx/>
                  <a:uFillTx/>
                  <a:latin typeface="KG Second Chances Solid" panose="02000000000000000000" pitchFamily="2" charset="0"/>
                  <a:ea typeface="Times New Roman" panose="02020603050405020304" pitchFamily="18" charset="0"/>
                  <a:cs typeface="Segoe UI" panose="020B0502040204020203" pitchFamily="34" charset="0"/>
                </a:rPr>
                <a:t>WEEK 9: WORLD WAR II CURRICULUM</a:t>
              </a:r>
              <a:endParaRPr kumimoji="0" lang="de-DE" sz="4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pic>
        <p:nvPicPr>
          <p:cNvPr id="15" name="Grafik 14">
            <a:hlinkClick r:id="rId2"/>
            <a:extLst>
              <a:ext uri="{FF2B5EF4-FFF2-40B4-BE49-F238E27FC236}">
                <a16:creationId xmlns:a16="http://schemas.microsoft.com/office/drawing/2014/main" id="{CA8A8B04-30F7-CDCA-FFCD-74E2DE003C1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bwMode="auto">
          <a:xfrm>
            <a:off x="87081" y="2385942"/>
            <a:ext cx="1209040" cy="1209040"/>
          </a:xfrm>
          <a:prstGeom prst="rect">
            <a:avLst/>
          </a:prstGeom>
          <a:noFill/>
          <a:ln>
            <a:noFill/>
          </a:ln>
        </p:spPr>
      </p:pic>
      <p:pic>
        <p:nvPicPr>
          <p:cNvPr id="16" name="Grafik 15">
            <a:hlinkClick r:id="rId3"/>
            <a:extLst>
              <a:ext uri="{FF2B5EF4-FFF2-40B4-BE49-F238E27FC236}">
                <a16:creationId xmlns:a16="http://schemas.microsoft.com/office/drawing/2014/main" id="{913940E1-FB0F-1B68-81D4-26F4B0F1FB6A}"/>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bwMode="auto">
          <a:xfrm>
            <a:off x="87081" y="3598784"/>
            <a:ext cx="1209040" cy="1201435"/>
          </a:xfrm>
          <a:prstGeom prst="rect">
            <a:avLst/>
          </a:prstGeom>
          <a:noFill/>
          <a:ln>
            <a:noFill/>
          </a:ln>
        </p:spPr>
      </p:pic>
      <p:pic>
        <p:nvPicPr>
          <p:cNvPr id="17" name="Grafik 16">
            <a:hlinkClick r:id="rId4"/>
            <a:extLst>
              <a:ext uri="{FF2B5EF4-FFF2-40B4-BE49-F238E27FC236}">
                <a16:creationId xmlns:a16="http://schemas.microsoft.com/office/drawing/2014/main" id="{0E02DFDB-4DC4-EEF4-8C3E-3D1C4EB19B8C}"/>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bwMode="auto">
          <a:xfrm>
            <a:off x="87081" y="4792965"/>
            <a:ext cx="1209040" cy="1201435"/>
          </a:xfrm>
          <a:prstGeom prst="rect">
            <a:avLst/>
          </a:prstGeom>
          <a:noFill/>
          <a:ln>
            <a:noFill/>
          </a:ln>
        </p:spPr>
      </p:pic>
      <p:pic>
        <p:nvPicPr>
          <p:cNvPr id="2" name="Grafik 1">
            <a:hlinkClick r:id="rId4"/>
            <a:extLst>
              <a:ext uri="{FF2B5EF4-FFF2-40B4-BE49-F238E27FC236}">
                <a16:creationId xmlns:a16="http://schemas.microsoft.com/office/drawing/2014/main" id="{E951CAAE-50FB-54D4-6DB3-01E30DEE233B}"/>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bwMode="auto">
          <a:xfrm>
            <a:off x="1613809" y="4825128"/>
            <a:ext cx="800100" cy="1155771"/>
          </a:xfrm>
          <a:prstGeom prst="rect">
            <a:avLst/>
          </a:prstGeom>
          <a:noFill/>
          <a:ln>
            <a:noFill/>
          </a:ln>
        </p:spPr>
      </p:pic>
      <p:pic>
        <p:nvPicPr>
          <p:cNvPr id="3" name="Grafik 2">
            <a:hlinkClick r:id="rId3"/>
            <a:extLst>
              <a:ext uri="{FF2B5EF4-FFF2-40B4-BE49-F238E27FC236}">
                <a16:creationId xmlns:a16="http://schemas.microsoft.com/office/drawing/2014/main" id="{640738F0-42C8-D96B-91D4-86600C78CC23}"/>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bwMode="auto">
          <a:xfrm>
            <a:off x="1623334" y="3610539"/>
            <a:ext cx="800100" cy="1155700"/>
          </a:xfrm>
          <a:prstGeom prst="rect">
            <a:avLst/>
          </a:prstGeom>
          <a:noFill/>
          <a:ln>
            <a:noFill/>
          </a:ln>
        </p:spPr>
      </p:pic>
      <p:pic>
        <p:nvPicPr>
          <p:cNvPr id="5" name="Grafik 4">
            <a:hlinkClick r:id="rId2"/>
            <a:extLst>
              <a:ext uri="{FF2B5EF4-FFF2-40B4-BE49-F238E27FC236}">
                <a16:creationId xmlns:a16="http://schemas.microsoft.com/office/drawing/2014/main" id="{E230C37C-95AC-388A-42EF-797DDD9E43E4}"/>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bwMode="auto">
          <a:xfrm>
            <a:off x="1305453" y="2607546"/>
            <a:ext cx="1361545" cy="765830"/>
          </a:xfrm>
          <a:prstGeom prst="rect">
            <a:avLst/>
          </a:prstGeom>
          <a:noFill/>
          <a:ln>
            <a:noFill/>
          </a:ln>
        </p:spPr>
      </p:pic>
    </p:spTree>
    <p:extLst>
      <p:ext uri="{BB962C8B-B14F-4D97-AF65-F5344CB8AC3E}">
        <p14:creationId xmlns:p14="http://schemas.microsoft.com/office/powerpoint/2010/main" val="3787580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e 4">
            <a:extLst>
              <a:ext uri="{FF2B5EF4-FFF2-40B4-BE49-F238E27FC236}">
                <a16:creationId xmlns:a16="http://schemas.microsoft.com/office/drawing/2014/main" id="{1CD40CB9-559E-18CA-0DA7-9650797B9753}"/>
              </a:ext>
            </a:extLst>
          </p:cNvPr>
          <p:cNvGraphicFramePr>
            <a:graphicFrameLocks noGrp="1"/>
          </p:cNvGraphicFramePr>
          <p:nvPr>
            <p:extLst>
              <p:ext uri="{D42A27DB-BD31-4B8C-83A1-F6EECF244321}">
                <p14:modId xmlns:p14="http://schemas.microsoft.com/office/powerpoint/2010/main" val="1849143858"/>
              </p:ext>
            </p:extLst>
          </p:nvPr>
        </p:nvGraphicFramePr>
        <p:xfrm>
          <a:off x="96412" y="839753"/>
          <a:ext cx="9720001" cy="5926807"/>
        </p:xfrm>
        <a:graphic>
          <a:graphicData uri="http://schemas.openxmlformats.org/drawingml/2006/table">
            <a:tbl>
              <a:tblPr firstRow="1" bandRow="1">
                <a:tableStyleId>{D7AC3CCA-C797-4891-BE02-D94E43425B78}</a:tableStyleId>
              </a:tblPr>
              <a:tblGrid>
                <a:gridCol w="1219204">
                  <a:extLst>
                    <a:ext uri="{9D8B030D-6E8A-4147-A177-3AD203B41FA5}">
                      <a16:colId xmlns:a16="http://schemas.microsoft.com/office/drawing/2014/main" val="3765170399"/>
                    </a:ext>
                  </a:extLst>
                </a:gridCol>
                <a:gridCol w="1362270">
                  <a:extLst>
                    <a:ext uri="{9D8B030D-6E8A-4147-A177-3AD203B41FA5}">
                      <a16:colId xmlns:a16="http://schemas.microsoft.com/office/drawing/2014/main" val="20601169"/>
                    </a:ext>
                  </a:extLst>
                </a:gridCol>
                <a:gridCol w="2845836">
                  <a:extLst>
                    <a:ext uri="{9D8B030D-6E8A-4147-A177-3AD203B41FA5}">
                      <a16:colId xmlns:a16="http://schemas.microsoft.com/office/drawing/2014/main" val="2470710005"/>
                    </a:ext>
                  </a:extLst>
                </a:gridCol>
                <a:gridCol w="1306286">
                  <a:extLst>
                    <a:ext uri="{9D8B030D-6E8A-4147-A177-3AD203B41FA5}">
                      <a16:colId xmlns:a16="http://schemas.microsoft.com/office/drawing/2014/main" val="1739536690"/>
                    </a:ext>
                  </a:extLst>
                </a:gridCol>
                <a:gridCol w="2986405">
                  <a:extLst>
                    <a:ext uri="{9D8B030D-6E8A-4147-A177-3AD203B41FA5}">
                      <a16:colId xmlns:a16="http://schemas.microsoft.com/office/drawing/2014/main" val="1716226767"/>
                    </a:ext>
                  </a:extLst>
                </a:gridCol>
              </a:tblGrid>
              <a:tr h="643005">
                <a:tc>
                  <a:txBody>
                    <a:bodyPr/>
                    <a:lstStyle/>
                    <a:p>
                      <a:pPr algn="ctr"/>
                      <a:r>
                        <a:rPr lang="de-DE" sz="1200" b="0" kern="1200" dirty="0">
                          <a:solidFill>
                            <a:schemeClr val="dk1"/>
                          </a:solidFill>
                          <a:effectLst/>
                          <a:latin typeface="KG Second Chances Solid" panose="02000000000000000000" pitchFamily="2" charset="0"/>
                          <a:ea typeface="+mn-ea"/>
                          <a:cs typeface="+mn-cs"/>
                        </a:rPr>
                        <a:t>RESOURCES</a:t>
                      </a:r>
                      <a:endParaRPr lang="de-DE" sz="1200" b="0" dirty="0">
                        <a:latin typeface="KG Second Chances Solid" panose="02000000000000000000"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E8DB"/>
                    </a:solidFill>
                  </a:tcPr>
                </a:tc>
                <a:tc>
                  <a:txBody>
                    <a:bodyPr/>
                    <a:lstStyle/>
                    <a:p>
                      <a:pPr algn="ctr">
                        <a:lnSpc>
                          <a:spcPct val="107000"/>
                        </a:lnSpc>
                        <a:spcAft>
                          <a:spcPts val="800"/>
                        </a:spcAft>
                      </a:pPr>
                      <a:r>
                        <a:rPr lang="de-DE" sz="1200" b="0" kern="0" dirty="0">
                          <a:solidFill>
                            <a:srgbClr val="000000"/>
                          </a:solidFill>
                          <a:effectLst/>
                          <a:latin typeface="KG Second Chances Solid" panose="02000000000000000000" pitchFamily="2" charset="0"/>
                          <a:ea typeface="Times New Roman" panose="02020603050405020304" pitchFamily="18" charset="0"/>
                          <a:cs typeface="Segoe UI" panose="020B0502040204020203" pitchFamily="34" charset="0"/>
                        </a:rPr>
                        <a:t>TOPIC AND RESOURCE PREVIEWS</a:t>
                      </a:r>
                      <a:endParaRPr lang="de-DE" sz="1200" b="0" kern="100" dirty="0">
                        <a:effectLst/>
                        <a:latin typeface="KG Second Chances Solid"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1D4E3"/>
                    </a:solidFill>
                  </a:tcPr>
                </a:tc>
                <a:tc>
                  <a:txBody>
                    <a:bodyPr/>
                    <a:lstStyle/>
                    <a:p>
                      <a:pPr algn="ctr"/>
                      <a:r>
                        <a:rPr lang="de-DE" sz="1200" b="0" kern="1200">
                          <a:solidFill>
                            <a:schemeClr val="dk1"/>
                          </a:solidFill>
                          <a:effectLst/>
                          <a:latin typeface="KG Second Chances Solid" panose="02000000000000000000" pitchFamily="2" charset="0"/>
                          <a:ea typeface="+mn-ea"/>
                          <a:cs typeface="+mn-cs"/>
                        </a:rPr>
                        <a:t>ACTIVITY</a:t>
                      </a:r>
                      <a:endParaRPr lang="de-DE" sz="1200" b="0" dirty="0">
                        <a:latin typeface="KG Second Chances Solid" panose="02000000000000000000"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EB4D6"/>
                    </a:solidFill>
                  </a:tcPr>
                </a:tc>
                <a:tc>
                  <a:txBody>
                    <a:bodyPr/>
                    <a:lstStyle/>
                    <a:p>
                      <a:pPr algn="ctr"/>
                      <a:r>
                        <a:rPr lang="de-DE" sz="1200" b="0" kern="1200">
                          <a:solidFill>
                            <a:schemeClr val="dk1"/>
                          </a:solidFill>
                          <a:effectLst/>
                          <a:latin typeface="KG Second Chances Solid" panose="02000000000000000000" pitchFamily="2" charset="0"/>
                          <a:ea typeface="+mn-ea"/>
                          <a:cs typeface="+mn-cs"/>
                        </a:rPr>
                        <a:t>ASSESSMENT</a:t>
                      </a:r>
                      <a:endParaRPr lang="de-DE" sz="1200" b="0" dirty="0">
                        <a:latin typeface="KG Second Chances Solid" panose="02000000000000000000"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DAE2"/>
                    </a:solidFill>
                  </a:tcPr>
                </a:tc>
                <a:tc>
                  <a:txBody>
                    <a:bodyPr/>
                    <a:lstStyle/>
                    <a:p>
                      <a:pPr algn="ctr">
                        <a:lnSpc>
                          <a:spcPct val="107000"/>
                        </a:lnSpc>
                        <a:spcAft>
                          <a:spcPts val="800"/>
                        </a:spcAft>
                      </a:pPr>
                      <a:r>
                        <a:rPr lang="de-DE" sz="1200" b="0" kern="0" dirty="0">
                          <a:solidFill>
                            <a:srgbClr val="000000"/>
                          </a:solidFill>
                          <a:effectLst/>
                          <a:latin typeface="KG Second Chances Solid" panose="02000000000000000000" pitchFamily="2" charset="0"/>
                          <a:ea typeface="Times New Roman" panose="02020603050405020304" pitchFamily="18" charset="0"/>
                          <a:cs typeface="Segoe UI" panose="020B0502040204020203" pitchFamily="34" charset="0"/>
                        </a:rPr>
                        <a:t>ADDITIONAL NOTES</a:t>
                      </a:r>
                      <a:endParaRPr lang="de-DE" sz="1200" b="0" kern="100" dirty="0">
                        <a:effectLst/>
                        <a:latin typeface="KG Second Chances Solid"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B3CA"/>
                    </a:solidFill>
                  </a:tcPr>
                </a:tc>
                <a:extLst>
                  <a:ext uri="{0D108BD9-81ED-4DB2-BD59-A6C34878D82A}">
                    <a16:rowId xmlns:a16="http://schemas.microsoft.com/office/drawing/2014/main" val="3194515092"/>
                  </a:ext>
                </a:extLst>
              </a:tr>
              <a:tr h="831045">
                <a:tc>
                  <a:txBody>
                    <a:bodyPr/>
                    <a:lstStyle/>
                    <a:p>
                      <a:pPr algn="ctr">
                        <a:lnSpc>
                          <a:spcPct val="107000"/>
                        </a:lnSpc>
                        <a:spcAft>
                          <a:spcPts val="800"/>
                        </a:spcAft>
                      </a:pPr>
                      <a:endParaRPr lang="de-DE" sz="1100" kern="100" dirty="0">
                        <a:effectLst/>
                        <a:latin typeface="KG Miss Kindergarten"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US" sz="1400" kern="0" dirty="0">
                          <a:effectLst/>
                          <a:latin typeface="KG Second Chances Solid" panose="02000000000000000000" pitchFamily="2" charset="0"/>
                          <a:ea typeface="Times New Roman" panose="02020603050405020304" pitchFamily="18" charset="0"/>
                          <a:cs typeface="Segoe UI" panose="020B0502040204020203" pitchFamily="34" charset="0"/>
                        </a:rPr>
                        <a:t>Major Battles	</a:t>
                      </a:r>
                      <a:endParaRPr lang="en-US" sz="2000" kern="0" dirty="0">
                        <a:solidFill>
                          <a:schemeClr val="dk1"/>
                        </a:solidFill>
                        <a:effectLst/>
                        <a:latin typeface="KG First Time In Forever" panose="02000506000000020003" pitchFamily="2" charset="0"/>
                        <a:ea typeface="Times New Roman" panose="02020603050405020304" pitchFamily="18" charset="0"/>
                        <a:cs typeface="Segoe UI" panose="020B0502040204020203"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r>
                        <a:rPr lang="de-DE" sz="1200" kern="0" dirty="0">
                          <a:solidFill>
                            <a:schemeClr val="dk1"/>
                          </a:solidFill>
                          <a:effectLst/>
                          <a:latin typeface="KG Second Chances Solid" panose="02000000000000000000" pitchFamily="2" charset="0"/>
                          <a:ea typeface="+mn-ea"/>
                          <a:cs typeface="Segoe UI" panose="020B0502040204020203" pitchFamily="34" charset="0"/>
                        </a:rPr>
                        <a:t>Review </a:t>
                      </a:r>
                      <a:r>
                        <a:rPr lang="de-DE" sz="1200" kern="0" dirty="0" err="1">
                          <a:solidFill>
                            <a:schemeClr val="dk1"/>
                          </a:solidFill>
                          <a:effectLst/>
                          <a:latin typeface="KG Second Chances Solid" panose="02000000000000000000" pitchFamily="2" charset="0"/>
                          <a:ea typeface="+mn-ea"/>
                          <a:cs typeface="Segoe UI" panose="020B0502040204020203" pitchFamily="34" charset="0"/>
                        </a:rPr>
                        <a:t>Activity</a:t>
                      </a:r>
                      <a:r>
                        <a:rPr lang="de-DE" sz="1200" kern="0" dirty="0">
                          <a:solidFill>
                            <a:schemeClr val="dk1"/>
                          </a:solidFill>
                          <a:effectLst/>
                          <a:latin typeface="KG Second Chances Solid" panose="02000000000000000000" pitchFamily="2" charset="0"/>
                          <a:ea typeface="+mn-ea"/>
                          <a:cs typeface="Segoe UI" panose="020B0502040204020203" pitchFamily="34" charset="0"/>
                        </a:rPr>
                        <a:t> / Bell Ringer: </a:t>
                      </a:r>
                      <a:r>
                        <a:rPr lang="en-US" sz="1050" kern="0" dirty="0">
                          <a:solidFill>
                            <a:schemeClr val="dk1"/>
                          </a:solidFill>
                          <a:effectLst/>
                          <a:latin typeface="KG First Time In Forever" panose="02000506000000020003" pitchFamily="2" charset="0"/>
                          <a:ea typeface="Calibri" panose="020F0502020204030204" pitchFamily="34" charset="0"/>
                          <a:cs typeface="Segoe UI" panose="020B0502040204020203" pitchFamily="34" charset="0"/>
                        </a:rPr>
                        <a:t>"Timeline Scramble“ Provide students with a scrambled timeline of significant events from World War II. </a:t>
                      </a:r>
                      <a:endParaRPr lang="de-DE" sz="1050" kern="0" dirty="0">
                        <a:solidFill>
                          <a:schemeClr val="dk1"/>
                        </a:solidFill>
                        <a:effectLst/>
                        <a:latin typeface="KG First Time In Forever" panose="02000506000000020003" pitchFamily="2" charset="0"/>
                        <a:ea typeface="Calibri" panose="020F0502020204030204" pitchFamily="34" charset="0"/>
                        <a:cs typeface="Segoe UI" panose="020B0502040204020203"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ase"/>
                      <a:endParaRPr lang="de-DE" sz="1050" dirty="0">
                        <a:effectLst/>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050" dirty="0">
                          <a:latin typeface="KG First Time In Forever" panose="02000506000000020003" pitchFamily="2" charset="0"/>
                        </a:rPr>
                        <a:t>Their task is to rearrange the events in chronological order as quickly as possible. This activity will help students develop a chronological understanding of the war's key events.</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73742170"/>
                  </a:ext>
                </a:extLst>
              </a:tr>
              <a:tr h="1316937">
                <a:tc>
                  <a:txBody>
                    <a:bodyPr/>
                    <a:lstStyle/>
                    <a:p>
                      <a:endParaRPr lang="de-DE"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ctr"/>
                      <a:endParaRPr lang="de-DE" sz="1200" dirty="0">
                        <a:latin typeface="KG First Time In Forever" panose="02000506000000020003"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r>
                        <a:rPr lang="en-US" sz="1200" kern="0" dirty="0">
                          <a:solidFill>
                            <a:srgbClr val="0070C0"/>
                          </a:solidFill>
                          <a:effectLst/>
                          <a:latin typeface="KG Second Chances Solid" panose="02000000000000000000" pitchFamily="2" charset="0"/>
                          <a:ea typeface="+mn-ea"/>
                          <a:cs typeface="Segoe UI" panose="020B0502040204020203" pitchFamily="34" charset="0"/>
                          <a:hlinkClick r:id="rId2">
                            <a:extLst>
                              <a:ext uri="{A12FA001-AC4F-418D-AE19-62706E023703}">
                                <ahyp:hlinkClr xmlns:ahyp="http://schemas.microsoft.com/office/drawing/2018/hyperlinkcolor" val="tx"/>
                              </a:ext>
                            </a:extLst>
                          </a:hlinkClick>
                        </a:rPr>
                        <a:t>Interactive PowerPoint: </a:t>
                      </a:r>
                      <a:r>
                        <a:rPr lang="en-US" sz="1150" kern="0" dirty="0">
                          <a:effectLst/>
                          <a:latin typeface="KG First Time In Forever" panose="02000506000000020003" pitchFamily="2" charset="0"/>
                          <a:ea typeface="Times New Roman" panose="02020603050405020304" pitchFamily="18" charset="0"/>
                          <a:cs typeface="Segoe UI" panose="020B0502040204020203" pitchFamily="34" charset="0"/>
                        </a:rPr>
                        <a:t>Students use the interactive PowerPoint to explore major battles of World War II</a:t>
                      </a:r>
                      <a:endParaRPr lang="de-DE" sz="1150" kern="100" dirty="0">
                        <a:effectLst/>
                        <a:latin typeface="KG Miss Kindergarten"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50" kern="0" dirty="0">
                          <a:effectLst/>
                          <a:latin typeface="KG First Time In Forever" panose="02000506000000020003" pitchFamily="2" charset="0"/>
                          <a:ea typeface="Times New Roman" panose="02020603050405020304" pitchFamily="18" charset="0"/>
                          <a:cs typeface="Segoe UI" panose="020B0502040204020203" pitchFamily="34" charset="0"/>
                        </a:rPr>
                        <a:t>Students click through the interactive PowerPoint to find out more.</a:t>
                      </a:r>
                      <a:endParaRPr lang="de-DE" sz="1150" kern="100" dirty="0">
                        <a:effectLst/>
                        <a:latin typeface="KG Miss Kindergarten" panose="02000000000000000000" pitchFamily="2" charset="0"/>
                        <a:ea typeface="Calibri" panose="020F0502020204030204" pitchFamily="34" charset="0"/>
                        <a:cs typeface="Arial" panose="020B0604020202020204" pitchFamily="34"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r>
                        <a:rPr lang="en-US" sz="1150" kern="0" dirty="0">
                          <a:effectLst/>
                          <a:latin typeface="KG First Time In Forever" panose="02000506000000020003" pitchFamily="2" charset="0"/>
                          <a:ea typeface="Times New Roman" panose="02020603050405020304" pitchFamily="18" charset="0"/>
                          <a:cs typeface="Segoe UI" panose="020B0502040204020203" pitchFamily="34" charset="0"/>
                        </a:rPr>
                        <a:t>Students actively engage with the interactive PowerPoint to learn about the significant events during World War II</a:t>
                      </a: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29511440"/>
                  </a:ext>
                </a:extLst>
              </a:tr>
              <a:tr h="1316937">
                <a:tc>
                  <a:txBody>
                    <a:bodyPr/>
                    <a:lstStyle/>
                    <a:p>
                      <a:endParaRPr lang="de-DE"/>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1200">
                        <a:latin typeface="KG First Time In Forever" panose="02000506000000020003"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kern="0" dirty="0">
                          <a:solidFill>
                            <a:srgbClr val="0070C0"/>
                          </a:solidFill>
                          <a:effectLst/>
                          <a:latin typeface="KG Second Chances Solid" panose="02000000000000000000" pitchFamily="2" charset="0"/>
                          <a:ea typeface="+mn-ea"/>
                          <a:cs typeface="Segoe UI" panose="020B0502040204020203" pitchFamily="34" charset="0"/>
                          <a:hlinkClick r:id="rId3">
                            <a:extLst>
                              <a:ext uri="{A12FA001-AC4F-418D-AE19-62706E023703}">
                                <ahyp:hlinkClr xmlns:ahyp="http://schemas.microsoft.com/office/drawing/2018/hyperlinkcolor" val="tx"/>
                              </a:ext>
                            </a:extLst>
                          </a:hlinkClick>
                        </a:rPr>
                        <a:t>Interactive Notebook</a:t>
                      </a:r>
                      <a:r>
                        <a:rPr lang="en-US" sz="1200" kern="0" dirty="0">
                          <a:solidFill>
                            <a:srgbClr val="0070C0"/>
                          </a:solidFill>
                          <a:effectLst/>
                          <a:latin typeface="KG Second Chances Solid" panose="02000000000000000000" pitchFamily="2" charset="0"/>
                          <a:ea typeface="+mn-ea"/>
                          <a:cs typeface="Segoe UI" panose="020B0502040204020203" pitchFamily="34" charset="0"/>
                        </a:rPr>
                        <a:t>: </a:t>
                      </a:r>
                      <a:r>
                        <a:rPr lang="en-US" sz="1150" dirty="0">
                          <a:latin typeface="KG First Time In Forever" panose="02000506000000020003" pitchFamily="2" charset="0"/>
                        </a:rPr>
                        <a:t>Students use the information from the interactive PowerPoint to complete the corresponding section in their notebook</a:t>
                      </a:r>
                      <a:endParaRPr lang="de-DE" sz="1150" dirty="0">
                        <a:latin typeface="KG First Time In Forever" panose="02000506000000020003"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r>
                        <a:rPr lang="en-US" sz="1150" kern="0" dirty="0">
                          <a:effectLst/>
                          <a:latin typeface="KG First Time In Forever" panose="02000506000000020003" pitchFamily="2" charset="0"/>
                          <a:ea typeface="Times New Roman" panose="02020603050405020304" pitchFamily="18" charset="0"/>
                          <a:cs typeface="Segoe UI" panose="020B0502040204020203" pitchFamily="34" charset="0"/>
                        </a:rPr>
                        <a:t>Teacher assessment of completed notebook section</a:t>
                      </a:r>
                      <a:endParaRPr lang="de-DE" sz="1150" kern="100" dirty="0">
                        <a:effectLst/>
                        <a:latin typeface="KG Miss Kindergarten"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r>
                        <a:rPr lang="en-US" sz="1150" kern="0" dirty="0">
                          <a:effectLst/>
                          <a:latin typeface="KG First Time In Forever" panose="02000506000000020003" pitchFamily="2" charset="0"/>
                          <a:ea typeface="Times New Roman" panose="02020603050405020304" pitchFamily="18" charset="0"/>
                          <a:cs typeface="Segoe UI" panose="020B0502040204020203" pitchFamily="34" charset="0"/>
                        </a:rPr>
                        <a:t>Students transfer the gathered information from the interactive PowerPoint to their notebooks, reinforcing their knowledge of the timeline</a:t>
                      </a: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55880790"/>
                  </a:ext>
                </a:extLst>
              </a:tr>
              <a:tr h="858763">
                <a:tc>
                  <a:txBody>
                    <a:bodyPr/>
                    <a:lstStyle/>
                    <a:p>
                      <a:endParaRPr lang="de-DE"/>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1200">
                        <a:latin typeface="KG First Time In Forever" panose="02000506000000020003"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kern="0" dirty="0">
                          <a:solidFill>
                            <a:srgbClr val="0070C0"/>
                          </a:solidFill>
                          <a:effectLst/>
                          <a:latin typeface="KG Second Chances Solid" panose="02000000000000000000" pitchFamily="2" charset="0"/>
                          <a:ea typeface="+mn-ea"/>
                          <a:cs typeface="Segoe UI" panose="020B0502040204020203" pitchFamily="34" charset="0"/>
                          <a:hlinkClick r:id="rId4">
                            <a:extLst>
                              <a:ext uri="{A12FA001-AC4F-418D-AE19-62706E023703}">
                                <ahyp:hlinkClr xmlns:ahyp="http://schemas.microsoft.com/office/drawing/2018/hyperlinkcolor" val="tx"/>
                              </a:ext>
                            </a:extLst>
                          </a:hlinkClick>
                        </a:rPr>
                        <a:t>Reading Passage: </a:t>
                      </a:r>
                      <a:r>
                        <a:rPr lang="en-US" sz="1150" dirty="0">
                          <a:latin typeface="KG First Time In Forever" panose="02000506000000020003" pitchFamily="2" charset="0"/>
                        </a:rPr>
                        <a:t>D-Day</a:t>
                      </a:r>
                      <a:endParaRPr lang="de-DE" sz="1150" dirty="0">
                        <a:latin typeface="KG First Time In Forever" panose="02000506000000020003"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r>
                        <a:rPr lang="en-US" sz="1150" kern="0" dirty="0">
                          <a:effectLst/>
                          <a:latin typeface="KG First Time In Forever" panose="02000506000000020003" pitchFamily="2" charset="0"/>
                          <a:ea typeface="Times New Roman" panose="02020603050405020304" pitchFamily="18" charset="0"/>
                          <a:cs typeface="Segoe UI" panose="020B0502040204020203" pitchFamily="34" charset="0"/>
                        </a:rPr>
                        <a:t>Comprehension questions on the worksheets included and/or class discussion</a:t>
                      </a:r>
                      <a:endParaRPr lang="de-DE" sz="1150" kern="100" dirty="0">
                        <a:effectLst/>
                        <a:latin typeface="KG Miss Kindergarten"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r>
                        <a:rPr lang="en-US" sz="1150" kern="0" dirty="0">
                          <a:effectLst/>
                          <a:latin typeface="KG First Time In Forever" panose="02000506000000020003" pitchFamily="2" charset="0"/>
                          <a:ea typeface="Times New Roman" panose="02020603050405020304" pitchFamily="18" charset="0"/>
                          <a:cs typeface="Segoe UI" panose="020B0502040204020203" pitchFamily="34" charset="0"/>
                        </a:rPr>
                        <a:t>This text focuses specifically on </a:t>
                      </a:r>
                      <a:r>
                        <a:rPr lang="en-US" sz="1150" kern="0" dirty="0" err="1">
                          <a:effectLst/>
                          <a:latin typeface="KG First Time In Forever" panose="02000506000000020003" pitchFamily="2" charset="0"/>
                          <a:ea typeface="Times New Roman" panose="02020603050405020304" pitchFamily="18" charset="0"/>
                          <a:cs typeface="Segoe UI" panose="020B0502040204020203" pitchFamily="34" charset="0"/>
                        </a:rPr>
                        <a:t>on</a:t>
                      </a:r>
                      <a:r>
                        <a:rPr lang="en-US" sz="1150" kern="0" dirty="0">
                          <a:effectLst/>
                          <a:latin typeface="KG First Time In Forever" panose="02000506000000020003" pitchFamily="2" charset="0"/>
                          <a:ea typeface="Times New Roman" panose="02020603050405020304" pitchFamily="18" charset="0"/>
                          <a:cs typeface="Segoe UI" panose="020B0502040204020203" pitchFamily="34" charset="0"/>
                        </a:rPr>
                        <a:t> the Normandy Invasion (D-Day) and its significance in World War II</a:t>
                      </a:r>
                      <a:endParaRPr lang="de-DE" sz="1150" kern="100" dirty="0">
                        <a:effectLst/>
                        <a:latin typeface="KG Miss Kindergarten" panose="02000000000000000000" pitchFamily="2" charset="0"/>
                        <a:ea typeface="Calibri" panose="020F050202020403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40219586"/>
                  </a:ext>
                </a:extLst>
              </a:tr>
              <a:tr h="891783">
                <a:tc>
                  <a:txBody>
                    <a:bodyPr/>
                    <a:lstStyle/>
                    <a:p>
                      <a:endParaRPr lang="de-DE"/>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de-DE" sz="1100" kern="0" dirty="0">
                          <a:solidFill>
                            <a:schemeClr val="dk1"/>
                          </a:solidFill>
                          <a:effectLst/>
                          <a:latin typeface="KG Second Chances Solid" panose="02000000000000000000" pitchFamily="2" charset="0"/>
                          <a:cs typeface="Segoe UI" panose="020B0502040204020203" pitchFamily="34" charset="0"/>
                        </a:rPr>
                        <a:t>Review, Final Assessment</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kern="0" dirty="0">
                          <a:solidFill>
                            <a:srgbClr val="0070C0"/>
                          </a:solidFill>
                          <a:effectLst/>
                          <a:latin typeface="KG Second Chances Solid" panose="02000000000000000000" pitchFamily="2" charset="0"/>
                          <a:ea typeface="+mn-ea"/>
                          <a:cs typeface="Segoe UI" panose="020B0502040204020203" pitchFamily="34" charset="0"/>
                          <a:hlinkClick r:id="rId5">
                            <a:extLst>
                              <a:ext uri="{A12FA001-AC4F-418D-AE19-62706E023703}">
                                <ahyp:hlinkClr xmlns:ahyp="http://schemas.microsoft.com/office/drawing/2018/hyperlinkcolor" val="tx"/>
                              </a:ext>
                            </a:extLst>
                          </a:hlinkClick>
                        </a:rPr>
                        <a:t>Final Assessment</a:t>
                      </a:r>
                      <a:endParaRPr lang="de-DE" sz="1200" kern="0" dirty="0">
                        <a:solidFill>
                          <a:srgbClr val="0070C0"/>
                        </a:solidFill>
                        <a:effectLst/>
                        <a:latin typeface="KG Second Chances Solid" panose="02000000000000000000" pitchFamily="2" charset="0"/>
                        <a:ea typeface="+mn-ea"/>
                        <a:cs typeface="Segoe UI" panose="020B0502040204020203" pitchFamily="34"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50" dirty="0">
                          <a:latin typeface="KG First Time In Forever" panose="02000506000000020003" pitchFamily="2" charset="0"/>
                        </a:rPr>
                        <a:t>Final Assessment</a:t>
                      </a:r>
                      <a:endParaRPr lang="de-DE" sz="1150" dirty="0">
                        <a:latin typeface="KG First Time In Forever" panose="02000506000000020003" pitchFamily="2"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r>
                        <a:rPr lang="en-US" sz="1150" kern="0" dirty="0">
                          <a:effectLst/>
                          <a:latin typeface="KG First Time In Forever" panose="02000506000000020003" pitchFamily="2" charset="0"/>
                          <a:ea typeface="Times New Roman" panose="02020603050405020304" pitchFamily="18" charset="0"/>
                          <a:cs typeface="Segoe UI" panose="020B0502040204020203" pitchFamily="34" charset="0"/>
                        </a:rPr>
                        <a:t>If you're short on time for creating assessments, don't worry—I've got you covered!</a:t>
                      </a: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35252742"/>
                  </a:ext>
                </a:extLst>
              </a:tr>
            </a:tbl>
          </a:graphicData>
        </a:graphic>
      </p:graphicFrame>
      <p:grpSp>
        <p:nvGrpSpPr>
          <p:cNvPr id="10" name="Gruppieren 9">
            <a:extLst>
              <a:ext uri="{FF2B5EF4-FFF2-40B4-BE49-F238E27FC236}">
                <a16:creationId xmlns:a16="http://schemas.microsoft.com/office/drawing/2014/main" id="{C914543A-2DB0-7579-2AF0-14BC90188488}"/>
              </a:ext>
            </a:extLst>
          </p:cNvPr>
          <p:cNvGrpSpPr/>
          <p:nvPr/>
        </p:nvGrpSpPr>
        <p:grpSpPr>
          <a:xfrm>
            <a:off x="89587" y="74642"/>
            <a:ext cx="9726826" cy="765112"/>
            <a:chOff x="273698" y="158621"/>
            <a:chExt cx="9355494" cy="1156996"/>
          </a:xfrm>
        </p:grpSpPr>
        <p:sp>
          <p:nvSpPr>
            <p:cNvPr id="11" name="Rechteck 10">
              <a:extLst>
                <a:ext uri="{FF2B5EF4-FFF2-40B4-BE49-F238E27FC236}">
                  <a16:creationId xmlns:a16="http://schemas.microsoft.com/office/drawing/2014/main" id="{1336740A-1787-1376-A9A3-31FE0A02B5B1}"/>
                </a:ext>
              </a:extLst>
            </p:cNvPr>
            <p:cNvSpPr/>
            <p:nvPr/>
          </p:nvSpPr>
          <p:spPr>
            <a:xfrm>
              <a:off x="279918" y="158621"/>
              <a:ext cx="9349274" cy="115699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Textfeld 11">
              <a:extLst>
                <a:ext uri="{FF2B5EF4-FFF2-40B4-BE49-F238E27FC236}">
                  <a16:creationId xmlns:a16="http://schemas.microsoft.com/office/drawing/2014/main" id="{351A3B5B-4772-765B-B6DC-F3E100DEBA53}"/>
                </a:ext>
              </a:extLst>
            </p:cNvPr>
            <p:cNvSpPr txBox="1"/>
            <p:nvPr/>
          </p:nvSpPr>
          <p:spPr>
            <a:xfrm>
              <a:off x="273698" y="186646"/>
              <a:ext cx="9349274" cy="1070459"/>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4000" b="0" i="0" u="none" strike="noStrike" kern="0" cap="none" spc="0" normalizeH="0" baseline="0" noProof="0" dirty="0">
                  <a:ln>
                    <a:noFill/>
                  </a:ln>
                  <a:solidFill>
                    <a:prstClr val="black"/>
                  </a:solidFill>
                  <a:effectLst/>
                  <a:uLnTx/>
                  <a:uFillTx/>
                  <a:latin typeface="KG Second Chances Solid" panose="02000000000000000000" pitchFamily="2" charset="0"/>
                  <a:ea typeface="Times New Roman" panose="02020603050405020304" pitchFamily="18" charset="0"/>
                  <a:cs typeface="Segoe UI" panose="020B0502040204020203" pitchFamily="34" charset="0"/>
                </a:rPr>
                <a:t>WEEK I0: WORLD WAR II CURRICULUM</a:t>
              </a:r>
              <a:endParaRPr kumimoji="0" lang="de-DE" sz="4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pic>
        <p:nvPicPr>
          <p:cNvPr id="15" name="Grafik 14">
            <a:hlinkClick r:id="rId2"/>
            <a:extLst>
              <a:ext uri="{FF2B5EF4-FFF2-40B4-BE49-F238E27FC236}">
                <a16:creationId xmlns:a16="http://schemas.microsoft.com/office/drawing/2014/main" id="{CA8A8B04-30F7-CDCA-FFCD-74E2DE003C1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bwMode="auto">
          <a:xfrm>
            <a:off x="87081" y="2248782"/>
            <a:ext cx="1209040" cy="1209040"/>
          </a:xfrm>
          <a:prstGeom prst="rect">
            <a:avLst/>
          </a:prstGeom>
          <a:noFill/>
          <a:ln>
            <a:noFill/>
          </a:ln>
        </p:spPr>
      </p:pic>
      <p:pic>
        <p:nvPicPr>
          <p:cNvPr id="16" name="Grafik 15">
            <a:hlinkClick r:id="rId3"/>
            <a:extLst>
              <a:ext uri="{FF2B5EF4-FFF2-40B4-BE49-F238E27FC236}">
                <a16:creationId xmlns:a16="http://schemas.microsoft.com/office/drawing/2014/main" id="{913940E1-FB0F-1B68-81D4-26F4B0F1FB6A}"/>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bwMode="auto">
          <a:xfrm>
            <a:off x="87081" y="3461624"/>
            <a:ext cx="1209040" cy="1201435"/>
          </a:xfrm>
          <a:prstGeom prst="rect">
            <a:avLst/>
          </a:prstGeom>
          <a:noFill/>
          <a:ln>
            <a:noFill/>
          </a:ln>
        </p:spPr>
      </p:pic>
      <p:pic>
        <p:nvPicPr>
          <p:cNvPr id="17" name="Grafik 16">
            <a:hlinkClick r:id="rId4"/>
            <a:extLst>
              <a:ext uri="{FF2B5EF4-FFF2-40B4-BE49-F238E27FC236}">
                <a16:creationId xmlns:a16="http://schemas.microsoft.com/office/drawing/2014/main" id="{0E02DFDB-4DC4-EEF4-8C3E-3D1C4EB19B8C}"/>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bwMode="auto">
          <a:xfrm>
            <a:off x="87081" y="4655805"/>
            <a:ext cx="1209040" cy="1201435"/>
          </a:xfrm>
          <a:prstGeom prst="rect">
            <a:avLst/>
          </a:prstGeom>
          <a:noFill/>
          <a:ln>
            <a:noFill/>
          </a:ln>
        </p:spPr>
      </p:pic>
      <p:pic>
        <p:nvPicPr>
          <p:cNvPr id="2" name="Grafik 1">
            <a:hlinkClick r:id="rId4"/>
            <a:extLst>
              <a:ext uri="{FF2B5EF4-FFF2-40B4-BE49-F238E27FC236}">
                <a16:creationId xmlns:a16="http://schemas.microsoft.com/office/drawing/2014/main" id="{E951CAAE-50FB-54D4-6DB3-01E30DEE233B}"/>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bwMode="auto">
          <a:xfrm>
            <a:off x="1688455" y="4859258"/>
            <a:ext cx="681522" cy="984481"/>
          </a:xfrm>
          <a:prstGeom prst="rect">
            <a:avLst/>
          </a:prstGeom>
          <a:noFill/>
          <a:ln>
            <a:noFill/>
          </a:ln>
        </p:spPr>
      </p:pic>
      <p:pic>
        <p:nvPicPr>
          <p:cNvPr id="3" name="Grafik 2">
            <a:hlinkClick r:id="rId3"/>
            <a:extLst>
              <a:ext uri="{FF2B5EF4-FFF2-40B4-BE49-F238E27FC236}">
                <a16:creationId xmlns:a16="http://schemas.microsoft.com/office/drawing/2014/main" id="{24C29723-206E-078B-6546-6DB1BED76A8B}"/>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bwMode="auto">
          <a:xfrm>
            <a:off x="1623334" y="3706649"/>
            <a:ext cx="800100" cy="1155700"/>
          </a:xfrm>
          <a:prstGeom prst="rect">
            <a:avLst/>
          </a:prstGeom>
          <a:noFill/>
          <a:ln>
            <a:noFill/>
          </a:ln>
        </p:spPr>
      </p:pic>
      <p:pic>
        <p:nvPicPr>
          <p:cNvPr id="5" name="Grafik 4">
            <a:hlinkClick r:id="rId2"/>
            <a:extLst>
              <a:ext uri="{FF2B5EF4-FFF2-40B4-BE49-F238E27FC236}">
                <a16:creationId xmlns:a16="http://schemas.microsoft.com/office/drawing/2014/main" id="{48214438-12B4-FC33-34B2-66C4B186AD63}"/>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bwMode="auto">
          <a:xfrm>
            <a:off x="1305453" y="2470386"/>
            <a:ext cx="1361545" cy="765830"/>
          </a:xfrm>
          <a:prstGeom prst="rect">
            <a:avLst/>
          </a:prstGeom>
          <a:noFill/>
          <a:ln>
            <a:noFill/>
          </a:ln>
        </p:spPr>
      </p:pic>
      <p:pic>
        <p:nvPicPr>
          <p:cNvPr id="6" name="Grafik 5">
            <a:hlinkClick r:id="rId5"/>
            <a:extLst>
              <a:ext uri="{FF2B5EF4-FFF2-40B4-BE49-F238E27FC236}">
                <a16:creationId xmlns:a16="http://schemas.microsoft.com/office/drawing/2014/main" id="{079FF65F-6418-F155-E6F1-A1E0A0D44775}"/>
              </a:ext>
            </a:extLst>
          </p:cNvPr>
          <p:cNvPicPr>
            <a:picLocks noChangeAspect="1"/>
          </p:cNvPicPr>
          <p:nvPr/>
        </p:nvPicPr>
        <p:blipFill>
          <a:blip r:embed="rId12">
            <a:extLst>
              <a:ext uri="{28A0092B-C50C-407E-A947-70E740481C1C}">
                <a14:useLocalDpi xmlns:a14="http://schemas.microsoft.com/office/drawing/2010/main" val="0"/>
              </a:ext>
            </a:extLst>
          </a:blip>
          <a:srcRect/>
          <a:stretch/>
        </p:blipFill>
        <p:spPr bwMode="auto">
          <a:xfrm>
            <a:off x="230259" y="5836959"/>
            <a:ext cx="922683" cy="922841"/>
          </a:xfrm>
          <a:prstGeom prst="rect">
            <a:avLst/>
          </a:prstGeom>
          <a:noFill/>
          <a:ln>
            <a:noFill/>
          </a:ln>
        </p:spPr>
      </p:pic>
    </p:spTree>
    <p:extLst>
      <p:ext uri="{BB962C8B-B14F-4D97-AF65-F5344CB8AC3E}">
        <p14:creationId xmlns:p14="http://schemas.microsoft.com/office/powerpoint/2010/main" val="6854247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1" name="Gruppieren 20">
            <a:extLst>
              <a:ext uri="{FF2B5EF4-FFF2-40B4-BE49-F238E27FC236}">
                <a16:creationId xmlns:a16="http://schemas.microsoft.com/office/drawing/2014/main" id="{5D62B247-514E-3A17-834F-B03D8A6935F4}"/>
              </a:ext>
            </a:extLst>
          </p:cNvPr>
          <p:cNvGrpSpPr/>
          <p:nvPr/>
        </p:nvGrpSpPr>
        <p:grpSpPr>
          <a:xfrm>
            <a:off x="406400" y="304800"/>
            <a:ext cx="9203112" cy="6217920"/>
            <a:chOff x="406400" y="304800"/>
            <a:chExt cx="9203112" cy="6217920"/>
          </a:xfrm>
        </p:grpSpPr>
        <p:sp>
          <p:nvSpPr>
            <p:cNvPr id="6" name="Rectangle: Rounded Corners 1">
              <a:extLst>
                <a:ext uri="{FF2B5EF4-FFF2-40B4-BE49-F238E27FC236}">
                  <a16:creationId xmlns:a16="http://schemas.microsoft.com/office/drawing/2014/main" id="{1C77BD8C-3041-9466-3E83-5A1BFAB3800C}"/>
                </a:ext>
              </a:extLst>
            </p:cNvPr>
            <p:cNvSpPr/>
            <p:nvPr/>
          </p:nvSpPr>
          <p:spPr>
            <a:xfrm>
              <a:off x="406400" y="304800"/>
              <a:ext cx="8988322" cy="6217920"/>
            </a:xfrm>
            <a:prstGeom prst="roundRect">
              <a:avLst>
                <a:gd name="adj" fmla="val 5533"/>
              </a:avLst>
            </a:prstGeom>
            <a:solidFill>
              <a:schemeClr val="bg1">
                <a:alpha val="94000"/>
              </a:schemeClr>
            </a:solidFill>
            <a:ln w="38100">
              <a:solidFill>
                <a:schemeClr val="tx1"/>
              </a:solidFill>
              <a:extLst>
                <a:ext uri="{C807C97D-BFC1-408E-A445-0C87EB9F89A2}">
                  <ask:lineSketchStyleProps xmlns:ask="http://schemas.microsoft.com/office/drawing/2018/sketchyshapes" sd="749495881">
                    <a:custGeom>
                      <a:avLst/>
                      <a:gdLst>
                        <a:gd name="connsiteX0" fmla="*/ 0 w 5994400"/>
                        <a:gd name="connsiteY0" fmla="*/ 331670 h 8491070"/>
                        <a:gd name="connsiteX1" fmla="*/ 331670 w 5994400"/>
                        <a:gd name="connsiteY1" fmla="*/ 0 h 8491070"/>
                        <a:gd name="connsiteX2" fmla="*/ 1104674 w 5994400"/>
                        <a:gd name="connsiteY2" fmla="*/ 0 h 8491070"/>
                        <a:gd name="connsiteX3" fmla="*/ 1771056 w 5994400"/>
                        <a:gd name="connsiteY3" fmla="*/ 0 h 8491070"/>
                        <a:gd name="connsiteX4" fmla="*/ 2384128 w 5994400"/>
                        <a:gd name="connsiteY4" fmla="*/ 0 h 8491070"/>
                        <a:gd name="connsiteX5" fmla="*/ 3103821 w 5994400"/>
                        <a:gd name="connsiteY5" fmla="*/ 0 h 8491070"/>
                        <a:gd name="connsiteX6" fmla="*/ 3610272 w 5994400"/>
                        <a:gd name="connsiteY6" fmla="*/ 0 h 8491070"/>
                        <a:gd name="connsiteX7" fmla="*/ 4223344 w 5994400"/>
                        <a:gd name="connsiteY7" fmla="*/ 0 h 8491070"/>
                        <a:gd name="connsiteX8" fmla="*/ 4889726 w 5994400"/>
                        <a:gd name="connsiteY8" fmla="*/ 0 h 8491070"/>
                        <a:gd name="connsiteX9" fmla="*/ 5662730 w 5994400"/>
                        <a:gd name="connsiteY9" fmla="*/ 0 h 8491070"/>
                        <a:gd name="connsiteX10" fmla="*/ 5994400 w 5994400"/>
                        <a:gd name="connsiteY10" fmla="*/ 331670 h 8491070"/>
                        <a:gd name="connsiteX11" fmla="*/ 5994400 w 5994400"/>
                        <a:gd name="connsiteY11" fmla="*/ 983981 h 8491070"/>
                        <a:gd name="connsiteX12" fmla="*/ 5994400 w 5994400"/>
                        <a:gd name="connsiteY12" fmla="*/ 1401460 h 8491070"/>
                        <a:gd name="connsiteX13" fmla="*/ 5994400 w 5994400"/>
                        <a:gd name="connsiteY13" fmla="*/ 2132048 h 8491070"/>
                        <a:gd name="connsiteX14" fmla="*/ 5994400 w 5994400"/>
                        <a:gd name="connsiteY14" fmla="*/ 2862636 h 8491070"/>
                        <a:gd name="connsiteX15" fmla="*/ 5994400 w 5994400"/>
                        <a:gd name="connsiteY15" fmla="*/ 3593224 h 8491070"/>
                        <a:gd name="connsiteX16" fmla="*/ 5994400 w 5994400"/>
                        <a:gd name="connsiteY16" fmla="*/ 4402090 h 8491070"/>
                        <a:gd name="connsiteX17" fmla="*/ 5994400 w 5994400"/>
                        <a:gd name="connsiteY17" fmla="*/ 5054400 h 8491070"/>
                        <a:gd name="connsiteX18" fmla="*/ 5994400 w 5994400"/>
                        <a:gd name="connsiteY18" fmla="*/ 5550157 h 8491070"/>
                        <a:gd name="connsiteX19" fmla="*/ 5994400 w 5994400"/>
                        <a:gd name="connsiteY19" fmla="*/ 6045913 h 8491070"/>
                        <a:gd name="connsiteX20" fmla="*/ 5994400 w 5994400"/>
                        <a:gd name="connsiteY20" fmla="*/ 6698224 h 8491070"/>
                        <a:gd name="connsiteX21" fmla="*/ 5994400 w 5994400"/>
                        <a:gd name="connsiteY21" fmla="*/ 7507089 h 8491070"/>
                        <a:gd name="connsiteX22" fmla="*/ 5994400 w 5994400"/>
                        <a:gd name="connsiteY22" fmla="*/ 8159400 h 8491070"/>
                        <a:gd name="connsiteX23" fmla="*/ 5662730 w 5994400"/>
                        <a:gd name="connsiteY23" fmla="*/ 8491070 h 8491070"/>
                        <a:gd name="connsiteX24" fmla="*/ 5049658 w 5994400"/>
                        <a:gd name="connsiteY24" fmla="*/ 8491070 h 8491070"/>
                        <a:gd name="connsiteX25" fmla="*/ 4383276 w 5994400"/>
                        <a:gd name="connsiteY25" fmla="*/ 8491070 h 8491070"/>
                        <a:gd name="connsiteX26" fmla="*/ 3876825 w 5994400"/>
                        <a:gd name="connsiteY26" fmla="*/ 8491070 h 8491070"/>
                        <a:gd name="connsiteX27" fmla="*/ 3263753 w 5994400"/>
                        <a:gd name="connsiteY27" fmla="*/ 8491070 h 8491070"/>
                        <a:gd name="connsiteX28" fmla="*/ 2757302 w 5994400"/>
                        <a:gd name="connsiteY28" fmla="*/ 8491070 h 8491070"/>
                        <a:gd name="connsiteX29" fmla="*/ 2090920 w 5994400"/>
                        <a:gd name="connsiteY29" fmla="*/ 8491070 h 8491070"/>
                        <a:gd name="connsiteX30" fmla="*/ 1317916 w 5994400"/>
                        <a:gd name="connsiteY30" fmla="*/ 8491070 h 8491070"/>
                        <a:gd name="connsiteX31" fmla="*/ 331670 w 5994400"/>
                        <a:gd name="connsiteY31" fmla="*/ 8491070 h 8491070"/>
                        <a:gd name="connsiteX32" fmla="*/ 0 w 5994400"/>
                        <a:gd name="connsiteY32" fmla="*/ 8159400 h 8491070"/>
                        <a:gd name="connsiteX33" fmla="*/ 0 w 5994400"/>
                        <a:gd name="connsiteY33" fmla="*/ 7507089 h 8491070"/>
                        <a:gd name="connsiteX34" fmla="*/ 0 w 5994400"/>
                        <a:gd name="connsiteY34" fmla="*/ 6933056 h 8491070"/>
                        <a:gd name="connsiteX35" fmla="*/ 0 w 5994400"/>
                        <a:gd name="connsiteY35" fmla="*/ 6359022 h 8491070"/>
                        <a:gd name="connsiteX36" fmla="*/ 0 w 5994400"/>
                        <a:gd name="connsiteY36" fmla="*/ 5550157 h 8491070"/>
                        <a:gd name="connsiteX37" fmla="*/ 0 w 5994400"/>
                        <a:gd name="connsiteY37" fmla="*/ 4976123 h 8491070"/>
                        <a:gd name="connsiteX38" fmla="*/ 0 w 5994400"/>
                        <a:gd name="connsiteY38" fmla="*/ 4558644 h 8491070"/>
                        <a:gd name="connsiteX39" fmla="*/ 0 w 5994400"/>
                        <a:gd name="connsiteY39" fmla="*/ 3984611 h 8491070"/>
                        <a:gd name="connsiteX40" fmla="*/ 0 w 5994400"/>
                        <a:gd name="connsiteY40" fmla="*/ 3488854 h 8491070"/>
                        <a:gd name="connsiteX41" fmla="*/ 0 w 5994400"/>
                        <a:gd name="connsiteY41" fmla="*/ 2679989 h 8491070"/>
                        <a:gd name="connsiteX42" fmla="*/ 0 w 5994400"/>
                        <a:gd name="connsiteY42" fmla="*/ 1949401 h 8491070"/>
                        <a:gd name="connsiteX43" fmla="*/ 0 w 5994400"/>
                        <a:gd name="connsiteY43" fmla="*/ 1140535 h 8491070"/>
                        <a:gd name="connsiteX44" fmla="*/ 0 w 5994400"/>
                        <a:gd name="connsiteY44" fmla="*/ 331670 h 8491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5994400" h="8491070" fill="none" extrusionOk="0">
                          <a:moveTo>
                            <a:pt x="0" y="331670"/>
                          </a:moveTo>
                          <a:cubicBezTo>
                            <a:pt x="-10649" y="165418"/>
                            <a:pt x="148164" y="7418"/>
                            <a:pt x="331670" y="0"/>
                          </a:cubicBezTo>
                          <a:cubicBezTo>
                            <a:pt x="527573" y="-17425"/>
                            <a:pt x="840231" y="-20585"/>
                            <a:pt x="1104674" y="0"/>
                          </a:cubicBezTo>
                          <a:cubicBezTo>
                            <a:pt x="1369117" y="20585"/>
                            <a:pt x="1561018" y="26635"/>
                            <a:pt x="1771056" y="0"/>
                          </a:cubicBezTo>
                          <a:cubicBezTo>
                            <a:pt x="1981094" y="-26635"/>
                            <a:pt x="2251175" y="10325"/>
                            <a:pt x="2384128" y="0"/>
                          </a:cubicBezTo>
                          <a:cubicBezTo>
                            <a:pt x="2517081" y="-10325"/>
                            <a:pt x="2792027" y="-1819"/>
                            <a:pt x="3103821" y="0"/>
                          </a:cubicBezTo>
                          <a:cubicBezTo>
                            <a:pt x="3415615" y="1819"/>
                            <a:pt x="3371645" y="-20426"/>
                            <a:pt x="3610272" y="0"/>
                          </a:cubicBezTo>
                          <a:cubicBezTo>
                            <a:pt x="3848899" y="20426"/>
                            <a:pt x="3924949" y="4233"/>
                            <a:pt x="4223344" y="0"/>
                          </a:cubicBezTo>
                          <a:cubicBezTo>
                            <a:pt x="4521739" y="-4233"/>
                            <a:pt x="4608606" y="-421"/>
                            <a:pt x="4889726" y="0"/>
                          </a:cubicBezTo>
                          <a:cubicBezTo>
                            <a:pt x="5170846" y="421"/>
                            <a:pt x="5459470" y="-9894"/>
                            <a:pt x="5662730" y="0"/>
                          </a:cubicBezTo>
                          <a:cubicBezTo>
                            <a:pt x="5835849" y="6382"/>
                            <a:pt x="5984252" y="118979"/>
                            <a:pt x="5994400" y="331670"/>
                          </a:cubicBezTo>
                          <a:cubicBezTo>
                            <a:pt x="6011129" y="597069"/>
                            <a:pt x="5965121" y="819581"/>
                            <a:pt x="5994400" y="983981"/>
                          </a:cubicBezTo>
                          <a:cubicBezTo>
                            <a:pt x="6023679" y="1148381"/>
                            <a:pt x="5997450" y="1258335"/>
                            <a:pt x="5994400" y="1401460"/>
                          </a:cubicBezTo>
                          <a:cubicBezTo>
                            <a:pt x="5991350" y="1544585"/>
                            <a:pt x="6030873" y="1935907"/>
                            <a:pt x="5994400" y="2132048"/>
                          </a:cubicBezTo>
                          <a:cubicBezTo>
                            <a:pt x="5957927" y="2328189"/>
                            <a:pt x="6012773" y="2499056"/>
                            <a:pt x="5994400" y="2862636"/>
                          </a:cubicBezTo>
                          <a:cubicBezTo>
                            <a:pt x="5976027" y="3226216"/>
                            <a:pt x="6006949" y="3432381"/>
                            <a:pt x="5994400" y="3593224"/>
                          </a:cubicBezTo>
                          <a:cubicBezTo>
                            <a:pt x="5981851" y="3754067"/>
                            <a:pt x="6016699" y="4183687"/>
                            <a:pt x="5994400" y="4402090"/>
                          </a:cubicBezTo>
                          <a:cubicBezTo>
                            <a:pt x="5972101" y="4620493"/>
                            <a:pt x="5973126" y="4765662"/>
                            <a:pt x="5994400" y="5054400"/>
                          </a:cubicBezTo>
                          <a:cubicBezTo>
                            <a:pt x="6015675" y="5343138"/>
                            <a:pt x="5990906" y="5436767"/>
                            <a:pt x="5994400" y="5550157"/>
                          </a:cubicBezTo>
                          <a:cubicBezTo>
                            <a:pt x="5997894" y="5663547"/>
                            <a:pt x="5974886" y="5911340"/>
                            <a:pt x="5994400" y="6045913"/>
                          </a:cubicBezTo>
                          <a:cubicBezTo>
                            <a:pt x="6013914" y="6180486"/>
                            <a:pt x="6014518" y="6452272"/>
                            <a:pt x="5994400" y="6698224"/>
                          </a:cubicBezTo>
                          <a:cubicBezTo>
                            <a:pt x="5974282" y="6944176"/>
                            <a:pt x="5987454" y="7321089"/>
                            <a:pt x="5994400" y="7507089"/>
                          </a:cubicBezTo>
                          <a:cubicBezTo>
                            <a:pt x="6001346" y="7693089"/>
                            <a:pt x="5989599" y="7968825"/>
                            <a:pt x="5994400" y="8159400"/>
                          </a:cubicBezTo>
                          <a:cubicBezTo>
                            <a:pt x="6002057" y="8320962"/>
                            <a:pt x="5860530" y="8490380"/>
                            <a:pt x="5662730" y="8491070"/>
                          </a:cubicBezTo>
                          <a:cubicBezTo>
                            <a:pt x="5531088" y="8493612"/>
                            <a:pt x="5212675" y="8517565"/>
                            <a:pt x="5049658" y="8491070"/>
                          </a:cubicBezTo>
                          <a:cubicBezTo>
                            <a:pt x="4886641" y="8464575"/>
                            <a:pt x="4628778" y="8506820"/>
                            <a:pt x="4383276" y="8491070"/>
                          </a:cubicBezTo>
                          <a:cubicBezTo>
                            <a:pt x="4137774" y="8475320"/>
                            <a:pt x="4083356" y="8471666"/>
                            <a:pt x="3876825" y="8491070"/>
                          </a:cubicBezTo>
                          <a:cubicBezTo>
                            <a:pt x="3670294" y="8510474"/>
                            <a:pt x="3413858" y="8495398"/>
                            <a:pt x="3263753" y="8491070"/>
                          </a:cubicBezTo>
                          <a:cubicBezTo>
                            <a:pt x="3113648" y="8486742"/>
                            <a:pt x="2995183" y="8513455"/>
                            <a:pt x="2757302" y="8491070"/>
                          </a:cubicBezTo>
                          <a:cubicBezTo>
                            <a:pt x="2519421" y="8468685"/>
                            <a:pt x="2420498" y="8514564"/>
                            <a:pt x="2090920" y="8491070"/>
                          </a:cubicBezTo>
                          <a:cubicBezTo>
                            <a:pt x="1761342" y="8467576"/>
                            <a:pt x="1670950" y="8507291"/>
                            <a:pt x="1317916" y="8491070"/>
                          </a:cubicBezTo>
                          <a:cubicBezTo>
                            <a:pt x="964882" y="8474849"/>
                            <a:pt x="785085" y="8446718"/>
                            <a:pt x="331670" y="8491070"/>
                          </a:cubicBezTo>
                          <a:cubicBezTo>
                            <a:pt x="148024" y="8482864"/>
                            <a:pt x="4394" y="8340103"/>
                            <a:pt x="0" y="8159400"/>
                          </a:cubicBezTo>
                          <a:cubicBezTo>
                            <a:pt x="-13669" y="8005586"/>
                            <a:pt x="4038" y="7698415"/>
                            <a:pt x="0" y="7507089"/>
                          </a:cubicBezTo>
                          <a:cubicBezTo>
                            <a:pt x="-4038" y="7315763"/>
                            <a:pt x="-18883" y="7117039"/>
                            <a:pt x="0" y="6933056"/>
                          </a:cubicBezTo>
                          <a:cubicBezTo>
                            <a:pt x="18883" y="6749073"/>
                            <a:pt x="15299" y="6559575"/>
                            <a:pt x="0" y="6359022"/>
                          </a:cubicBezTo>
                          <a:cubicBezTo>
                            <a:pt x="-15299" y="6158469"/>
                            <a:pt x="37117" y="5853448"/>
                            <a:pt x="0" y="5550157"/>
                          </a:cubicBezTo>
                          <a:cubicBezTo>
                            <a:pt x="-37117" y="5246866"/>
                            <a:pt x="7946" y="5158534"/>
                            <a:pt x="0" y="4976123"/>
                          </a:cubicBezTo>
                          <a:cubicBezTo>
                            <a:pt x="-7946" y="4793712"/>
                            <a:pt x="45" y="4714778"/>
                            <a:pt x="0" y="4558644"/>
                          </a:cubicBezTo>
                          <a:cubicBezTo>
                            <a:pt x="-45" y="4402510"/>
                            <a:pt x="11028" y="4153859"/>
                            <a:pt x="0" y="3984611"/>
                          </a:cubicBezTo>
                          <a:cubicBezTo>
                            <a:pt x="-11028" y="3815363"/>
                            <a:pt x="-15866" y="3697226"/>
                            <a:pt x="0" y="3488854"/>
                          </a:cubicBezTo>
                          <a:cubicBezTo>
                            <a:pt x="15866" y="3280482"/>
                            <a:pt x="18756" y="2872416"/>
                            <a:pt x="0" y="2679989"/>
                          </a:cubicBezTo>
                          <a:cubicBezTo>
                            <a:pt x="-18756" y="2487563"/>
                            <a:pt x="30569" y="2271962"/>
                            <a:pt x="0" y="1949401"/>
                          </a:cubicBezTo>
                          <a:cubicBezTo>
                            <a:pt x="-30569" y="1626840"/>
                            <a:pt x="32074" y="1324706"/>
                            <a:pt x="0" y="1140535"/>
                          </a:cubicBezTo>
                          <a:cubicBezTo>
                            <a:pt x="-32074" y="956364"/>
                            <a:pt x="-17209" y="725338"/>
                            <a:pt x="0" y="331670"/>
                          </a:cubicBezTo>
                          <a:close/>
                        </a:path>
                        <a:path w="5994400" h="8491070" stroke="0" extrusionOk="0">
                          <a:moveTo>
                            <a:pt x="0" y="331670"/>
                          </a:moveTo>
                          <a:cubicBezTo>
                            <a:pt x="19464" y="145841"/>
                            <a:pt x="190487" y="-2463"/>
                            <a:pt x="331670" y="0"/>
                          </a:cubicBezTo>
                          <a:cubicBezTo>
                            <a:pt x="558154" y="-9303"/>
                            <a:pt x="725675" y="-1593"/>
                            <a:pt x="891431" y="0"/>
                          </a:cubicBezTo>
                          <a:cubicBezTo>
                            <a:pt x="1057187" y="1593"/>
                            <a:pt x="1147817" y="-19161"/>
                            <a:pt x="1397882" y="0"/>
                          </a:cubicBezTo>
                          <a:cubicBezTo>
                            <a:pt x="1647947" y="19161"/>
                            <a:pt x="1789989" y="15088"/>
                            <a:pt x="2010954" y="0"/>
                          </a:cubicBezTo>
                          <a:cubicBezTo>
                            <a:pt x="2231919" y="-15088"/>
                            <a:pt x="2364824" y="-15041"/>
                            <a:pt x="2517405" y="0"/>
                          </a:cubicBezTo>
                          <a:cubicBezTo>
                            <a:pt x="2669986" y="15041"/>
                            <a:pt x="2865052" y="9304"/>
                            <a:pt x="3077166" y="0"/>
                          </a:cubicBezTo>
                          <a:cubicBezTo>
                            <a:pt x="3289280" y="-9304"/>
                            <a:pt x="3466933" y="24209"/>
                            <a:pt x="3583617" y="0"/>
                          </a:cubicBezTo>
                          <a:cubicBezTo>
                            <a:pt x="3700301" y="-24209"/>
                            <a:pt x="3915556" y="17420"/>
                            <a:pt x="4143378" y="0"/>
                          </a:cubicBezTo>
                          <a:cubicBezTo>
                            <a:pt x="4371200" y="-17420"/>
                            <a:pt x="4525675" y="5223"/>
                            <a:pt x="4809760" y="0"/>
                          </a:cubicBezTo>
                          <a:cubicBezTo>
                            <a:pt x="5093845" y="-5223"/>
                            <a:pt x="5318129" y="-10088"/>
                            <a:pt x="5662730" y="0"/>
                          </a:cubicBezTo>
                          <a:cubicBezTo>
                            <a:pt x="5830806" y="19353"/>
                            <a:pt x="5959576" y="137512"/>
                            <a:pt x="5994400" y="331670"/>
                          </a:cubicBezTo>
                          <a:cubicBezTo>
                            <a:pt x="5976207" y="688405"/>
                            <a:pt x="5984158" y="707294"/>
                            <a:pt x="5994400" y="1062258"/>
                          </a:cubicBezTo>
                          <a:cubicBezTo>
                            <a:pt x="6004642" y="1417222"/>
                            <a:pt x="5969463" y="1494535"/>
                            <a:pt x="5994400" y="1636292"/>
                          </a:cubicBezTo>
                          <a:cubicBezTo>
                            <a:pt x="6019337" y="1778049"/>
                            <a:pt x="5985989" y="2121662"/>
                            <a:pt x="5994400" y="2366880"/>
                          </a:cubicBezTo>
                          <a:cubicBezTo>
                            <a:pt x="6002811" y="2612098"/>
                            <a:pt x="6015180" y="2686410"/>
                            <a:pt x="5994400" y="2940913"/>
                          </a:cubicBezTo>
                          <a:cubicBezTo>
                            <a:pt x="5973620" y="3195416"/>
                            <a:pt x="6000674" y="3423020"/>
                            <a:pt x="5994400" y="3593224"/>
                          </a:cubicBezTo>
                          <a:cubicBezTo>
                            <a:pt x="5988126" y="3763428"/>
                            <a:pt x="6001316" y="3986387"/>
                            <a:pt x="5994400" y="4088980"/>
                          </a:cubicBezTo>
                          <a:cubicBezTo>
                            <a:pt x="5987484" y="4191573"/>
                            <a:pt x="6022080" y="4632736"/>
                            <a:pt x="5994400" y="4819569"/>
                          </a:cubicBezTo>
                          <a:cubicBezTo>
                            <a:pt x="5966720" y="5006402"/>
                            <a:pt x="6009349" y="5263029"/>
                            <a:pt x="5994400" y="5550157"/>
                          </a:cubicBezTo>
                          <a:cubicBezTo>
                            <a:pt x="5979451" y="5837285"/>
                            <a:pt x="6008181" y="6030261"/>
                            <a:pt x="5994400" y="6359022"/>
                          </a:cubicBezTo>
                          <a:cubicBezTo>
                            <a:pt x="5980619" y="6687784"/>
                            <a:pt x="5977143" y="6611564"/>
                            <a:pt x="5994400" y="6776501"/>
                          </a:cubicBezTo>
                          <a:cubicBezTo>
                            <a:pt x="6011657" y="6941438"/>
                            <a:pt x="5975023" y="7321179"/>
                            <a:pt x="5994400" y="7507089"/>
                          </a:cubicBezTo>
                          <a:cubicBezTo>
                            <a:pt x="6013777" y="7692999"/>
                            <a:pt x="6001693" y="8023547"/>
                            <a:pt x="5994400" y="8159400"/>
                          </a:cubicBezTo>
                          <a:cubicBezTo>
                            <a:pt x="6001302" y="8339040"/>
                            <a:pt x="5828521" y="8481144"/>
                            <a:pt x="5662730" y="8491070"/>
                          </a:cubicBezTo>
                          <a:cubicBezTo>
                            <a:pt x="5416597" y="8475687"/>
                            <a:pt x="5280944" y="8485062"/>
                            <a:pt x="5049658" y="8491070"/>
                          </a:cubicBezTo>
                          <a:cubicBezTo>
                            <a:pt x="4818372" y="8497078"/>
                            <a:pt x="4567683" y="8484604"/>
                            <a:pt x="4329965" y="8491070"/>
                          </a:cubicBezTo>
                          <a:cubicBezTo>
                            <a:pt x="4092247" y="8497536"/>
                            <a:pt x="3935395" y="8496116"/>
                            <a:pt x="3770204" y="8491070"/>
                          </a:cubicBezTo>
                          <a:cubicBezTo>
                            <a:pt x="3605013" y="8486024"/>
                            <a:pt x="3419131" y="8486943"/>
                            <a:pt x="3157132" y="8491070"/>
                          </a:cubicBezTo>
                          <a:cubicBezTo>
                            <a:pt x="2895133" y="8495197"/>
                            <a:pt x="2888570" y="8474410"/>
                            <a:pt x="2650681" y="8491070"/>
                          </a:cubicBezTo>
                          <a:cubicBezTo>
                            <a:pt x="2412792" y="8507730"/>
                            <a:pt x="2203679" y="8470713"/>
                            <a:pt x="2037609" y="8491070"/>
                          </a:cubicBezTo>
                          <a:cubicBezTo>
                            <a:pt x="1871539" y="8511427"/>
                            <a:pt x="1652905" y="8485321"/>
                            <a:pt x="1317916" y="8491070"/>
                          </a:cubicBezTo>
                          <a:cubicBezTo>
                            <a:pt x="982927" y="8496819"/>
                            <a:pt x="669902" y="8538594"/>
                            <a:pt x="331670" y="8491070"/>
                          </a:cubicBezTo>
                          <a:cubicBezTo>
                            <a:pt x="141407" y="8479668"/>
                            <a:pt x="29155" y="8345210"/>
                            <a:pt x="0" y="8159400"/>
                          </a:cubicBezTo>
                          <a:cubicBezTo>
                            <a:pt x="-17650" y="7952528"/>
                            <a:pt x="26015" y="7613469"/>
                            <a:pt x="0" y="7350535"/>
                          </a:cubicBezTo>
                          <a:cubicBezTo>
                            <a:pt x="-26015" y="7087601"/>
                            <a:pt x="17162" y="7084110"/>
                            <a:pt x="0" y="6854778"/>
                          </a:cubicBezTo>
                          <a:cubicBezTo>
                            <a:pt x="-17162" y="6625446"/>
                            <a:pt x="-5312" y="6343265"/>
                            <a:pt x="0" y="6045913"/>
                          </a:cubicBezTo>
                          <a:cubicBezTo>
                            <a:pt x="5312" y="5748561"/>
                            <a:pt x="20933" y="5528738"/>
                            <a:pt x="0" y="5393602"/>
                          </a:cubicBezTo>
                          <a:cubicBezTo>
                            <a:pt x="-20933" y="5258466"/>
                            <a:pt x="-24646" y="4985538"/>
                            <a:pt x="0" y="4819569"/>
                          </a:cubicBezTo>
                          <a:cubicBezTo>
                            <a:pt x="24646" y="4653600"/>
                            <a:pt x="6427" y="4307500"/>
                            <a:pt x="0" y="4167258"/>
                          </a:cubicBezTo>
                          <a:cubicBezTo>
                            <a:pt x="-6427" y="4027016"/>
                            <a:pt x="-7147" y="3843970"/>
                            <a:pt x="0" y="3749779"/>
                          </a:cubicBezTo>
                          <a:cubicBezTo>
                            <a:pt x="7147" y="3655588"/>
                            <a:pt x="16443" y="3534083"/>
                            <a:pt x="0" y="3332300"/>
                          </a:cubicBezTo>
                          <a:cubicBezTo>
                            <a:pt x="-16443" y="3130517"/>
                            <a:pt x="20527" y="2818242"/>
                            <a:pt x="0" y="2523434"/>
                          </a:cubicBezTo>
                          <a:cubicBezTo>
                            <a:pt x="-20527" y="2228626"/>
                            <a:pt x="-2108" y="2108131"/>
                            <a:pt x="0" y="1792846"/>
                          </a:cubicBezTo>
                          <a:cubicBezTo>
                            <a:pt x="2108" y="1477561"/>
                            <a:pt x="10855" y="1367429"/>
                            <a:pt x="0" y="1140535"/>
                          </a:cubicBezTo>
                          <a:cubicBezTo>
                            <a:pt x="-10855" y="913641"/>
                            <a:pt x="-19165" y="614625"/>
                            <a:pt x="0" y="33167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de-DE" sz="1200" dirty="0">
                <a:solidFill>
                  <a:schemeClr val="tx1"/>
                </a:solidFill>
                <a:latin typeface="KG Miss Kindergarten" panose="02000000000000000000" pitchFamily="2" charset="0"/>
              </a:endParaRPr>
            </a:p>
          </p:txBody>
        </p:sp>
        <p:sp>
          <p:nvSpPr>
            <p:cNvPr id="7" name="Textfeld 6">
              <a:extLst>
                <a:ext uri="{FF2B5EF4-FFF2-40B4-BE49-F238E27FC236}">
                  <a16:creationId xmlns:a16="http://schemas.microsoft.com/office/drawing/2014/main" id="{1EC19030-D604-438C-3970-6BA2E8932577}"/>
                </a:ext>
              </a:extLst>
            </p:cNvPr>
            <p:cNvSpPr txBox="1"/>
            <p:nvPr/>
          </p:nvSpPr>
          <p:spPr>
            <a:xfrm>
              <a:off x="457200" y="5513498"/>
              <a:ext cx="8988321" cy="830997"/>
            </a:xfrm>
            <a:prstGeom prst="rect">
              <a:avLst/>
            </a:prstGeom>
            <a:noFill/>
          </p:spPr>
          <p:txBody>
            <a:bodyPr wrap="square">
              <a:spAutoFit/>
            </a:bodyPr>
            <a:lstStyle/>
            <a:p>
              <a:pPr algn="ctr"/>
              <a:r>
                <a:rPr lang="en-US" sz="1600" b="0" i="0" dirty="0">
                  <a:solidFill>
                    <a:srgbClr val="332616"/>
                  </a:solidFill>
                  <a:effectLst/>
                  <a:latin typeface="KG Miss Kindergarten" panose="02000000000000000000" pitchFamily="2" charset="0"/>
                </a:rPr>
                <a:t>Did you know: You can earn credits toward future purchases by leaving reviews on the products you buy. Well, you can! It only takes a few minutes, earns you points toward free resources, and helps the seller get recognition, too! </a:t>
              </a:r>
              <a:endParaRPr lang="de-DE" sz="1600" dirty="0">
                <a:latin typeface="KG Miss Kindergarten" panose="02000000000000000000" pitchFamily="2" charset="0"/>
              </a:endParaRPr>
            </a:p>
          </p:txBody>
        </p:sp>
        <p:pic>
          <p:nvPicPr>
            <p:cNvPr id="8" name="Picture 4" descr="A Guide to Star Ratings on Google and How They Work">
              <a:extLst>
                <a:ext uri="{FF2B5EF4-FFF2-40B4-BE49-F238E27FC236}">
                  <a16:creationId xmlns:a16="http://schemas.microsoft.com/office/drawing/2014/main" id="{4B89B9DE-1321-A04C-818B-51B45BE19460}"/>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3562" r="96250">
                          <a14:foregroundMark x1="11563" y1="55119" x2="11563" y2="55119"/>
                          <a14:foregroundMark x1="11563" y1="55119" x2="11563" y2="55119"/>
                          <a14:foregroundMark x1="7750" y1="45714" x2="7750" y2="45714"/>
                          <a14:foregroundMark x1="7750" y1="45714" x2="7750" y2="45714"/>
                          <a14:foregroundMark x1="31563" y1="51310" x2="31563" y2="51310"/>
                          <a14:foregroundMark x1="31563" y1="51310" x2="31563" y2="51310"/>
                          <a14:foregroundMark x1="31563" y1="51310" x2="31563" y2="51310"/>
                          <a14:foregroundMark x1="49125" y1="47857" x2="49125" y2="47857"/>
                          <a14:foregroundMark x1="49125" y1="47857" x2="49125" y2="47857"/>
                          <a14:foregroundMark x1="49125" y1="47857" x2="49125" y2="47857"/>
                          <a14:foregroundMark x1="92000" y1="49167" x2="92000" y2="49167"/>
                          <a14:foregroundMark x1="92000" y1="49167" x2="92000" y2="49167"/>
                          <a14:foregroundMark x1="92000" y1="49167" x2="92000" y2="49167"/>
                          <a14:foregroundMark x1="96250" y1="47857" x2="96250" y2="47857"/>
                          <a14:foregroundMark x1="96250" y1="47857" x2="96250" y2="47857"/>
                          <a14:foregroundMark x1="96250" y1="47857" x2="96250" y2="47857"/>
                          <a14:foregroundMark x1="3562" y1="48690" x2="3562" y2="48690"/>
                          <a14:foregroundMark x1="3562" y1="48690" x2="3562" y2="48690"/>
                          <a14:foregroundMark x1="3562" y1="48690" x2="3562" y2="48690"/>
                        </a14:backgroundRemoval>
                      </a14:imgEffect>
                    </a14:imgLayer>
                  </a14:imgProps>
                </a:ext>
                <a:ext uri="{28A0092B-C50C-407E-A947-70E740481C1C}">
                  <a14:useLocalDpi xmlns:a14="http://schemas.microsoft.com/office/drawing/2010/main" val="0"/>
                </a:ext>
              </a:extLst>
            </a:blip>
            <a:srcRect/>
            <a:stretch>
              <a:fillRect/>
            </a:stretch>
          </p:blipFill>
          <p:spPr bwMode="auto">
            <a:xfrm>
              <a:off x="1424790" y="2989967"/>
              <a:ext cx="3992880" cy="2096262"/>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2">
              <a:extLst>
                <a:ext uri="{FF2B5EF4-FFF2-40B4-BE49-F238E27FC236}">
                  <a16:creationId xmlns:a16="http://schemas.microsoft.com/office/drawing/2014/main" id="{2CC99E34-BFDB-4C8A-A9E4-6C0998D67B51}"/>
                </a:ext>
              </a:extLst>
            </p:cNvPr>
            <p:cNvSpPr txBox="1"/>
            <p:nvPr/>
          </p:nvSpPr>
          <p:spPr>
            <a:xfrm>
              <a:off x="509475" y="340523"/>
              <a:ext cx="8831061" cy="830997"/>
            </a:xfrm>
            <a:prstGeom prst="rect">
              <a:avLst/>
            </a:prstGeom>
            <a:noFill/>
          </p:spPr>
          <p:txBody>
            <a:bodyPr wrap="square" rtlCol="0">
              <a:spAutoFit/>
            </a:bodyPr>
            <a:lstStyle/>
            <a:p>
              <a:pPr algn="ctr"/>
              <a:r>
                <a:rPr lang="de-DE" sz="4800" dirty="0">
                  <a:solidFill>
                    <a:srgbClr val="FF0000"/>
                  </a:solidFill>
                  <a:latin typeface="KG Second Chances Solid" panose="02000000000000000000" pitchFamily="2" charset="0"/>
                </a:rPr>
                <a:t>GET MORE!</a:t>
              </a:r>
              <a:endParaRPr lang="en-US" sz="4800" dirty="0">
                <a:solidFill>
                  <a:srgbClr val="FF0000"/>
                </a:solidFill>
                <a:latin typeface="KG Miss Kindergarten" panose="02000000000000000000" pitchFamily="2" charset="0"/>
              </a:endParaRPr>
            </a:p>
          </p:txBody>
        </p:sp>
        <p:sp>
          <p:nvSpPr>
            <p:cNvPr id="11" name="TextBox 2">
              <a:extLst>
                <a:ext uri="{FF2B5EF4-FFF2-40B4-BE49-F238E27FC236}">
                  <a16:creationId xmlns:a16="http://schemas.microsoft.com/office/drawing/2014/main" id="{BC052228-7FAE-1976-F6B4-A92F674F1DC5}"/>
                </a:ext>
              </a:extLst>
            </p:cNvPr>
            <p:cNvSpPr txBox="1"/>
            <p:nvPr/>
          </p:nvSpPr>
          <p:spPr>
            <a:xfrm>
              <a:off x="716280" y="3211218"/>
              <a:ext cx="5481909" cy="523220"/>
            </a:xfrm>
            <a:prstGeom prst="rect">
              <a:avLst/>
            </a:prstGeom>
            <a:noFill/>
          </p:spPr>
          <p:txBody>
            <a:bodyPr wrap="square" rtlCol="0">
              <a:spAutoFit/>
            </a:bodyPr>
            <a:lstStyle/>
            <a:p>
              <a:pPr algn="ctr"/>
              <a:r>
                <a:rPr lang="de-DE" sz="2800" dirty="0">
                  <a:latin typeface="KG Second Chances Solid" panose="02000000000000000000" pitchFamily="2" charset="0"/>
                </a:rPr>
                <a:t>LEAVE A REVIEW &amp;</a:t>
              </a:r>
              <a:endParaRPr lang="en-US" sz="2800" dirty="0">
                <a:latin typeface="KG Miss Kindergarten" panose="02000000000000000000" pitchFamily="2" charset="0"/>
              </a:endParaRPr>
            </a:p>
          </p:txBody>
        </p:sp>
        <p:sp>
          <p:nvSpPr>
            <p:cNvPr id="12" name="TextBox 2">
              <a:extLst>
                <a:ext uri="{FF2B5EF4-FFF2-40B4-BE49-F238E27FC236}">
                  <a16:creationId xmlns:a16="http://schemas.microsoft.com/office/drawing/2014/main" id="{8704B855-3183-CB67-1C3D-9CF918B3F720}"/>
                </a:ext>
              </a:extLst>
            </p:cNvPr>
            <p:cNvSpPr txBox="1"/>
            <p:nvPr/>
          </p:nvSpPr>
          <p:spPr>
            <a:xfrm>
              <a:off x="716280" y="4562586"/>
              <a:ext cx="5481909" cy="523220"/>
            </a:xfrm>
            <a:prstGeom prst="rect">
              <a:avLst/>
            </a:prstGeom>
            <a:noFill/>
          </p:spPr>
          <p:txBody>
            <a:bodyPr wrap="square" rtlCol="0">
              <a:spAutoFit/>
            </a:bodyPr>
            <a:lstStyle/>
            <a:p>
              <a:pPr algn="ctr"/>
              <a:r>
                <a:rPr lang="de-DE" sz="2800" dirty="0">
                  <a:latin typeface="KG Second Chances Solid" panose="02000000000000000000" pitchFamily="2" charset="0"/>
                </a:rPr>
                <a:t>SAVE MONEY</a:t>
              </a:r>
              <a:endParaRPr lang="en-US" sz="2800" dirty="0">
                <a:latin typeface="KG Miss Kindergarten" panose="02000000000000000000" pitchFamily="2" charset="0"/>
              </a:endParaRPr>
            </a:p>
          </p:txBody>
        </p:sp>
        <p:pic>
          <p:nvPicPr>
            <p:cNvPr id="13" name="Grafik 12" descr="Ein Bild, das Clipart, Text, Schwein, Tierfigur enthält.&#10;&#10;Automatisch generierte Beschreibung">
              <a:extLst>
                <a:ext uri="{FF2B5EF4-FFF2-40B4-BE49-F238E27FC236}">
                  <a16:creationId xmlns:a16="http://schemas.microsoft.com/office/drawing/2014/main" id="{32655F09-79AE-4658-04A7-B0C4FA4067D8}"/>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7499" b="88182" l="9598" r="89622">
                          <a14:foregroundMark x1="33173" y1="7858" x2="33173" y2="7858"/>
                          <a14:foregroundMark x1="33173" y1="7858" x2="33173" y2="7858"/>
                          <a14:foregroundMark x1="60408" y1="17397" x2="60408" y2="17397"/>
                          <a14:foregroundMark x1="60408" y1="17397" x2="60408" y2="17397"/>
                          <a14:foregroundMark x1="24415" y1="16557" x2="24415" y2="16557"/>
                          <a14:foregroundMark x1="24415" y1="16557" x2="24415" y2="16557"/>
                          <a14:foregroundMark x1="84283" y1="21056" x2="84283" y2="21056"/>
                          <a14:foregroundMark x1="84283" y1="21056" x2="84283" y2="21056"/>
                          <a14:foregroundMark x1="68266" y1="13197" x2="68266" y2="13197"/>
                          <a14:foregroundMark x1="68266" y1="13197" x2="68266" y2="13197"/>
                          <a14:foregroundMark x1="63767" y1="15717" x2="63767" y2="15717"/>
                          <a14:foregroundMark x1="63767" y1="15717" x2="63767" y2="15717"/>
                          <a14:foregroundMark x1="60108" y1="15717" x2="60108" y2="15717"/>
                          <a14:foregroundMark x1="60108" y1="15717" x2="60108" y2="15717"/>
                          <a14:foregroundMark x1="53929" y1="15717" x2="53929" y2="15717"/>
                          <a14:foregroundMark x1="53929" y1="15717" x2="53929" y2="15717"/>
                          <a14:foregroundMark x1="52250" y1="15717" x2="52250" y2="15717"/>
                          <a14:foregroundMark x1="52250" y1="15717" x2="52250" y2="15717"/>
                          <a14:foregroundMark x1="48890" y1="16017" x2="48890" y2="16017"/>
                          <a14:foregroundMark x1="48890" y1="16017" x2="48890" y2="16017"/>
                          <a14:foregroundMark x1="42711" y1="14037" x2="42711" y2="14037"/>
                          <a14:foregroundMark x1="42711" y1="14037" x2="42711" y2="14037"/>
                          <a14:foregroundMark x1="27834" y1="49730" x2="27834" y2="49730"/>
                          <a14:foregroundMark x1="27834" y1="49730" x2="27834" y2="49730"/>
                          <a14:foregroundMark x1="21356" y1="42951" x2="21356" y2="42951"/>
                          <a14:foregroundMark x1="21356" y1="42951" x2="21356" y2="42951"/>
                          <a14:foregroundMark x1="28374" y1="51410" x2="28374" y2="51410"/>
                          <a14:foregroundMark x1="28374" y1="51410" x2="28374" y2="51410"/>
                          <a14:foregroundMark x1="28674" y1="54229" x2="28674" y2="54229"/>
                          <a14:foregroundMark x1="28674" y1="54229" x2="28674" y2="54229"/>
                          <a14:foregroundMark x1="28674" y1="54769" x2="28674" y2="54769"/>
                          <a14:foregroundMark x1="28674" y1="54769" x2="28674" y2="54769"/>
                          <a14:foregroundMark x1="27834" y1="52250" x2="27834" y2="52250"/>
                          <a14:foregroundMark x1="27834" y1="52250" x2="27834" y2="52250"/>
                          <a14:foregroundMark x1="27534" y1="55309" x2="27534" y2="55309"/>
                          <a14:foregroundMark x1="27534" y1="55309" x2="27534" y2="55309"/>
                          <a14:foregroundMark x1="27534" y1="55309" x2="27534" y2="55309"/>
                          <a14:foregroundMark x1="31194" y1="51710" x2="31194" y2="51710"/>
                          <a14:foregroundMark x1="31194" y1="51710" x2="31194" y2="51710"/>
                          <a14:foregroundMark x1="31194" y1="51410" x2="31194" y2="51410"/>
                          <a14:foregroundMark x1="31194" y1="51410" x2="31194" y2="51410"/>
                          <a14:foregroundMark x1="20516" y1="50570" x2="20516" y2="50570"/>
                          <a14:foregroundMark x1="20516" y1="50570" x2="20516" y2="50570"/>
                          <a14:foregroundMark x1="20516" y1="50570" x2="20516" y2="50570"/>
                          <a14:foregroundMark x1="22196" y1="50030" x2="22196" y2="50030"/>
                          <a14:foregroundMark x1="22196" y1="50030" x2="22196" y2="50030"/>
                          <a14:foregroundMark x1="45231" y1="84823" x2="45531" y2="83683"/>
                          <a14:foregroundMark x1="45531" y1="83683" x2="45531" y2="83683"/>
                          <a14:foregroundMark x1="35933" y1="87343" x2="35933" y2="87343"/>
                          <a14:foregroundMark x1="35933" y1="87343" x2="35933" y2="87343"/>
                          <a14:foregroundMark x1="26095" y1="81464" x2="26095" y2="81464"/>
                          <a14:foregroundMark x1="26095" y1="81464" x2="26095" y2="81464"/>
                          <a14:foregroundMark x1="32573" y1="82304" x2="32573" y2="82304"/>
                          <a14:foregroundMark x1="32573" y1="82304" x2="32573" y2="82304"/>
                          <a14:foregroundMark x1="68266" y1="87942" x2="68266" y2="87942"/>
                          <a14:foregroundMark x1="68266" y1="87942" x2="68266" y2="87942"/>
                          <a14:foregroundMark x1="36233" y1="83443" x2="36233" y2="83443"/>
                          <a14:foregroundMark x1="38512" y1="84823" x2="38512" y2="84823"/>
                          <a14:foregroundMark x1="38512" y1="84823" x2="38512" y2="84823"/>
                          <a14:foregroundMark x1="39892" y1="88182" x2="39892" y2="88182"/>
                          <a14:foregroundMark x1="39892" y1="88182" x2="39892" y2="88182"/>
                          <a14:foregroundMark x1="37912" y1="86503" x2="37912" y2="86503"/>
                          <a14:foregroundMark x1="37912" y1="86503" x2="37912" y2="86503"/>
                          <a14:foregroundMark x1="24715" y1="83443" x2="24715" y2="83443"/>
                          <a14:foregroundMark x1="24715" y1="83443" x2="24715" y2="83443"/>
                          <a14:foregroundMark x1="22496" y1="82004" x2="22496" y2="82004"/>
                          <a14:foregroundMark x1="22496" y1="82004" x2="22496" y2="82004"/>
                        </a14:backgroundRemoval>
                      </a14:imgEffect>
                    </a14:imgLayer>
                  </a14:imgProps>
                </a:ext>
                <a:ext uri="{28A0092B-C50C-407E-A947-70E740481C1C}">
                  <a14:useLocalDpi xmlns:a14="http://schemas.microsoft.com/office/drawing/2010/main" val="0"/>
                </a:ext>
              </a:extLst>
            </a:blip>
            <a:srcRect b="8427"/>
            <a:stretch/>
          </p:blipFill>
          <p:spPr>
            <a:xfrm>
              <a:off x="6248988" y="2451044"/>
              <a:ext cx="2895600" cy="2651589"/>
            </a:xfrm>
            <a:prstGeom prst="rect">
              <a:avLst/>
            </a:prstGeom>
          </p:spPr>
        </p:pic>
        <p:sp>
          <p:nvSpPr>
            <p:cNvPr id="14" name="Textfeld 13">
              <a:extLst>
                <a:ext uri="{FF2B5EF4-FFF2-40B4-BE49-F238E27FC236}">
                  <a16:creationId xmlns:a16="http://schemas.microsoft.com/office/drawing/2014/main" id="{2AF6C2EC-D69C-C565-C833-4EF3146D1D8F}"/>
                </a:ext>
              </a:extLst>
            </p:cNvPr>
            <p:cNvSpPr txBox="1"/>
            <p:nvPr/>
          </p:nvSpPr>
          <p:spPr>
            <a:xfrm>
              <a:off x="3039760" y="1210500"/>
              <a:ext cx="6301466" cy="1697196"/>
            </a:xfrm>
            <a:prstGeom prst="rect">
              <a:avLst/>
            </a:prstGeom>
            <a:noFill/>
          </p:spPr>
          <p:txBody>
            <a:bodyPr wrap="square">
              <a:spAutoFit/>
            </a:bodyPr>
            <a:lstStyle/>
            <a:p>
              <a:pPr>
                <a:lnSpc>
                  <a:spcPct val="150000"/>
                </a:lnSpc>
              </a:pPr>
              <a:r>
                <a:rPr lang="en-US" dirty="0">
                  <a:latin typeface="KG Second Chances Solid" panose="02000000000000000000" pitchFamily="2" charset="0"/>
                </a:rPr>
                <a:t>Don't miss out on my other FREEBIES, the latest teaching resources, sales, and special offers - follow me on </a:t>
              </a:r>
              <a:r>
                <a:rPr lang="en-US" dirty="0" err="1">
                  <a:latin typeface="KG Second Chances Solid" panose="02000000000000000000" pitchFamily="2" charset="0"/>
                </a:rPr>
                <a:t>TpT</a:t>
              </a:r>
              <a:r>
                <a:rPr lang="en-US" dirty="0">
                  <a:latin typeface="KG Second Chances Solid" panose="02000000000000000000" pitchFamily="2" charset="0"/>
                </a:rPr>
                <a:t> and click this </a:t>
              </a:r>
              <a:r>
                <a:rPr lang="de-DE" dirty="0">
                  <a:latin typeface="KG Second Chances Solid" panose="02000000000000000000" pitchFamily="2" charset="0"/>
                  <a:hlinkClick r:id="rId7"/>
                </a:rPr>
                <a:t>link</a:t>
              </a:r>
              <a:r>
                <a:rPr lang="en-US" dirty="0">
                  <a:latin typeface="KG Second Chances Solid" panose="02000000000000000000" pitchFamily="2" charset="0"/>
                </a:rPr>
                <a:t> to stay updated!</a:t>
              </a:r>
            </a:p>
          </p:txBody>
        </p:sp>
        <p:pic>
          <p:nvPicPr>
            <p:cNvPr id="15" name="Grafik 14" descr="Ein Bild, das Grafiken, Symbol, Clipart, Logo enthält.&#10;&#10;Automatisch generierte Beschreibung">
              <a:extLst>
                <a:ext uri="{FF2B5EF4-FFF2-40B4-BE49-F238E27FC236}">
                  <a16:creationId xmlns:a16="http://schemas.microsoft.com/office/drawing/2014/main" id="{9CBD58B1-7334-5297-C62C-8660E54EF29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048128" y="2023731"/>
              <a:ext cx="1561384" cy="1031564"/>
            </a:xfrm>
            <a:prstGeom prst="rect">
              <a:avLst/>
            </a:prstGeom>
          </p:spPr>
        </p:pic>
        <p:pic>
          <p:nvPicPr>
            <p:cNvPr id="16" name="Grafik 15" descr="Ein Bild, das Text, Schrift, Grafiken, Logo enthält.&#10;&#10;Automatisch generierte Beschreibung">
              <a:extLst>
                <a:ext uri="{FF2B5EF4-FFF2-40B4-BE49-F238E27FC236}">
                  <a16:creationId xmlns:a16="http://schemas.microsoft.com/office/drawing/2014/main" id="{C8799ED0-50C1-6A8E-FB66-F5C99B9D967E}"/>
                </a:ext>
              </a:extLst>
            </p:cNvPr>
            <p:cNvPicPr>
              <a:picLocks noChangeAspect="1"/>
            </p:cNvPicPr>
            <p:nvPr/>
          </p:nvPicPr>
          <p:blipFill rotWithShape="1">
            <a:blip r:embed="rId9">
              <a:extLst>
                <a:ext uri="{28A0092B-C50C-407E-A947-70E740481C1C}">
                  <a14:useLocalDpi xmlns:a14="http://schemas.microsoft.com/office/drawing/2010/main" val="0"/>
                </a:ext>
              </a:extLst>
            </a:blip>
            <a:srcRect t="34000" b="32501"/>
            <a:stretch/>
          </p:blipFill>
          <p:spPr>
            <a:xfrm>
              <a:off x="621190" y="1407954"/>
              <a:ext cx="2203780" cy="1209411"/>
            </a:xfrm>
            <a:prstGeom prst="rect">
              <a:avLst/>
            </a:prstGeom>
          </p:spPr>
        </p:pic>
        <p:cxnSp>
          <p:nvCxnSpPr>
            <p:cNvPr id="17" name="Gerader Verbinder 16">
              <a:extLst>
                <a:ext uri="{FF2B5EF4-FFF2-40B4-BE49-F238E27FC236}">
                  <a16:creationId xmlns:a16="http://schemas.microsoft.com/office/drawing/2014/main" id="{6CA8DC15-28D0-FF43-E080-64E12CD486DA}"/>
                </a:ext>
              </a:extLst>
            </p:cNvPr>
            <p:cNvCxnSpPr>
              <a:cxnSpLocks/>
            </p:cNvCxnSpPr>
            <p:nvPr/>
          </p:nvCxnSpPr>
          <p:spPr>
            <a:xfrm>
              <a:off x="716280" y="3034427"/>
              <a:ext cx="840290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Gerader Verbinder 19">
              <a:extLst>
                <a:ext uri="{FF2B5EF4-FFF2-40B4-BE49-F238E27FC236}">
                  <a16:creationId xmlns:a16="http://schemas.microsoft.com/office/drawing/2014/main" id="{DA4AE7B6-6B77-FA12-B249-ACEA45A3B2E9}"/>
                </a:ext>
              </a:extLst>
            </p:cNvPr>
            <p:cNvCxnSpPr>
              <a:cxnSpLocks/>
            </p:cNvCxnSpPr>
            <p:nvPr/>
          </p:nvCxnSpPr>
          <p:spPr>
            <a:xfrm>
              <a:off x="621190" y="5228987"/>
              <a:ext cx="840290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07442847"/>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0</TotalTime>
  <Words>2365</Words>
  <Application>Microsoft Office PowerPoint</Application>
  <PresentationFormat>A4-Papier (210 x 297 mm)</PresentationFormat>
  <Paragraphs>228</Paragraphs>
  <Slides>14</Slides>
  <Notes>0</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14</vt:i4>
      </vt:variant>
    </vt:vector>
  </HeadingPairs>
  <TitlesOfParts>
    <vt:vector size="23" baseType="lpstr">
      <vt:lpstr>Arial</vt:lpstr>
      <vt:lpstr>Calibri</vt:lpstr>
      <vt:lpstr>Calibri Light</vt:lpstr>
      <vt:lpstr>KG Always A Good Time</vt:lpstr>
      <vt:lpstr>KG First Time In Forever</vt:lpstr>
      <vt:lpstr>KG Miss Kindergarten</vt:lpstr>
      <vt:lpstr>KG Second Chances Solid</vt:lpstr>
      <vt:lpstr>Playlist</vt:lpstr>
      <vt:lpstr>Office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Manuela Greul</dc:creator>
  <cp:lastModifiedBy>Manuela Greul</cp:lastModifiedBy>
  <cp:revision>50</cp:revision>
  <dcterms:created xsi:type="dcterms:W3CDTF">2023-05-24T14:10:15Z</dcterms:created>
  <dcterms:modified xsi:type="dcterms:W3CDTF">2023-05-26T06:21:33Z</dcterms:modified>
</cp:coreProperties>
</file>